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88" r:id="rId3"/>
    <p:sldId id="297" r:id="rId4"/>
    <p:sldId id="316" r:id="rId5"/>
    <p:sldId id="258" r:id="rId6"/>
    <p:sldId id="317" r:id="rId7"/>
    <p:sldId id="318" r:id="rId8"/>
    <p:sldId id="266" r:id="rId9"/>
    <p:sldId id="314" r:id="rId10"/>
    <p:sldId id="267" r:id="rId11"/>
    <p:sldId id="271" r:id="rId12"/>
    <p:sldId id="269" r:id="rId13"/>
    <p:sldId id="272" r:id="rId14"/>
    <p:sldId id="301" r:id="rId15"/>
    <p:sldId id="275" r:id="rId16"/>
    <p:sldId id="280" r:id="rId17"/>
    <p:sldId id="308" r:id="rId18"/>
    <p:sldId id="281" r:id="rId19"/>
    <p:sldId id="287" r:id="rId20"/>
    <p:sldId id="291" r:id="rId21"/>
    <p:sldId id="292" r:id="rId22"/>
    <p:sldId id="293" r:id="rId23"/>
    <p:sldId id="294" r:id="rId24"/>
    <p:sldId id="260" r:id="rId2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199" autoAdjust="0"/>
  </p:normalViewPr>
  <p:slideViewPr>
    <p:cSldViewPr snapToGrid="0">
      <p:cViewPr varScale="1">
        <p:scale>
          <a:sx n="109" d="100"/>
          <a:sy n="109" d="100"/>
        </p:scale>
        <p:origin x="67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39AFB-5117-4D52-8AB0-63F6E4BE1D15}" type="datetimeFigureOut">
              <a:rPr lang="tr-TR" smtClean="0"/>
              <a:t>8.09.2025</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F7143-C9E1-45C4-B8D9-3CA65ED7F25B}" type="slidenum">
              <a:rPr lang="tr-TR" smtClean="0"/>
              <a:t>‹#›</a:t>
            </a:fld>
            <a:endParaRPr lang="tr-TR"/>
          </a:p>
        </p:txBody>
      </p:sp>
    </p:spTree>
    <p:extLst>
      <p:ext uri="{BB962C8B-B14F-4D97-AF65-F5344CB8AC3E}">
        <p14:creationId xmlns:p14="http://schemas.microsoft.com/office/powerpoint/2010/main" val="12075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B4F7143-C9E1-45C4-B8D9-3CA65ED7F25B}" type="slidenum">
              <a:rPr lang="tr-TR" smtClean="0"/>
              <a:t>5</a:t>
            </a:fld>
            <a:endParaRPr lang="tr-TR"/>
          </a:p>
        </p:txBody>
      </p:sp>
    </p:spTree>
    <p:extLst>
      <p:ext uri="{BB962C8B-B14F-4D97-AF65-F5344CB8AC3E}">
        <p14:creationId xmlns:p14="http://schemas.microsoft.com/office/powerpoint/2010/main" val="211178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B4F7143-C9E1-45C4-B8D9-3CA65ED7F25B}" type="slidenum">
              <a:rPr lang="tr-TR" smtClean="0"/>
              <a:t>6</a:t>
            </a:fld>
            <a:endParaRPr lang="tr-TR"/>
          </a:p>
        </p:txBody>
      </p:sp>
    </p:spTree>
    <p:extLst>
      <p:ext uri="{BB962C8B-B14F-4D97-AF65-F5344CB8AC3E}">
        <p14:creationId xmlns:p14="http://schemas.microsoft.com/office/powerpoint/2010/main" val="3315406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b="0" dirty="0"/>
          </a:p>
        </p:txBody>
      </p:sp>
      <p:sp>
        <p:nvSpPr>
          <p:cNvPr id="4" name="Slayt Numarası Yer Tutucusu 3"/>
          <p:cNvSpPr>
            <a:spLocks noGrp="1"/>
          </p:cNvSpPr>
          <p:nvPr>
            <p:ph type="sldNum" sz="quarter" idx="10"/>
          </p:nvPr>
        </p:nvSpPr>
        <p:spPr/>
        <p:txBody>
          <a:bodyPr/>
          <a:lstStyle/>
          <a:p>
            <a:fld id="{CB4F7143-C9E1-45C4-B8D9-3CA65ED7F25B}" type="slidenum">
              <a:rPr lang="tr-TR" smtClean="0"/>
              <a:t>11</a:t>
            </a:fld>
            <a:endParaRPr lang="tr-TR"/>
          </a:p>
        </p:txBody>
      </p:sp>
    </p:spTree>
    <p:extLst>
      <p:ext uri="{BB962C8B-B14F-4D97-AF65-F5344CB8AC3E}">
        <p14:creationId xmlns:p14="http://schemas.microsoft.com/office/powerpoint/2010/main" val="3857962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B4F7143-C9E1-45C4-B8D9-3CA65ED7F25B}" type="slidenum">
              <a:rPr lang="tr-TR" smtClean="0"/>
              <a:t>23</a:t>
            </a:fld>
            <a:endParaRPr lang="tr-TR"/>
          </a:p>
        </p:txBody>
      </p:sp>
    </p:spTree>
    <p:extLst>
      <p:ext uri="{BB962C8B-B14F-4D97-AF65-F5344CB8AC3E}">
        <p14:creationId xmlns:p14="http://schemas.microsoft.com/office/powerpoint/2010/main" val="389745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A4543-83FE-24DF-E87A-47CEF1DFEF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a:extLst>
              <a:ext uri="{FF2B5EF4-FFF2-40B4-BE49-F238E27FC236}">
                <a16:creationId xmlns:a16="http://schemas.microsoft.com/office/drawing/2014/main" id="{FC573C3F-6E52-E72C-EDC3-482ABD4E99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a:extLst>
              <a:ext uri="{FF2B5EF4-FFF2-40B4-BE49-F238E27FC236}">
                <a16:creationId xmlns:a16="http://schemas.microsoft.com/office/drawing/2014/main" id="{EF97E997-8CAF-544C-0B34-FEEBFF56574E}"/>
              </a:ext>
            </a:extLst>
          </p:cNvPr>
          <p:cNvSpPr>
            <a:spLocks noGrp="1"/>
          </p:cNvSpPr>
          <p:nvPr>
            <p:ph type="dt" sz="half" idx="10"/>
          </p:nvPr>
        </p:nvSpPr>
        <p:spPr/>
        <p:txBody>
          <a:bodyPr/>
          <a:lstStyle/>
          <a:p>
            <a:fld id="{C00FBDC8-831F-4127-8D99-71DEAE9FDEBA}" type="datetime1">
              <a:rPr lang="tr-TR" smtClean="0"/>
              <a:t>8.09.2025</a:t>
            </a:fld>
            <a:endParaRPr lang="tr-TR"/>
          </a:p>
        </p:txBody>
      </p:sp>
      <p:sp>
        <p:nvSpPr>
          <p:cNvPr id="5" name="Footer Placeholder 4">
            <a:extLst>
              <a:ext uri="{FF2B5EF4-FFF2-40B4-BE49-F238E27FC236}">
                <a16:creationId xmlns:a16="http://schemas.microsoft.com/office/drawing/2014/main" id="{CDC3F3FA-F440-7AEE-4B06-A27369A5AD33}"/>
              </a:ext>
            </a:extLst>
          </p:cNvPr>
          <p:cNvSpPr>
            <a:spLocks noGrp="1"/>
          </p:cNvSpPr>
          <p:nvPr>
            <p:ph type="ftr" sz="quarter" idx="11"/>
          </p:nvPr>
        </p:nvSpPr>
        <p:spPr/>
        <p:txBody>
          <a:bodyPr/>
          <a:lstStyle/>
          <a:p>
            <a:r>
              <a:rPr lang="tr-TR"/>
              <a:t>www.cu.edu.tr</a:t>
            </a:r>
          </a:p>
        </p:txBody>
      </p:sp>
      <p:sp>
        <p:nvSpPr>
          <p:cNvPr id="6" name="Slide Number Placeholder 5">
            <a:extLst>
              <a:ext uri="{FF2B5EF4-FFF2-40B4-BE49-F238E27FC236}">
                <a16:creationId xmlns:a16="http://schemas.microsoft.com/office/drawing/2014/main" id="{77E02018-046B-823E-92B4-594F8AF1FD64}"/>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1113439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D2E20-F9EF-CE68-3109-7E97A9773527}"/>
              </a:ext>
            </a:extLst>
          </p:cNvPr>
          <p:cNvSpPr>
            <a:spLocks noGrp="1"/>
          </p:cNvSpPr>
          <p:nvPr>
            <p:ph type="title"/>
          </p:nvPr>
        </p:nvSpPr>
        <p:spPr/>
        <p:txBody>
          <a:bodyPr/>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24B41CFB-8C95-3B5E-AE48-A35580CA2D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F560254B-EAEF-3948-A741-05D743CC24F1}"/>
              </a:ext>
            </a:extLst>
          </p:cNvPr>
          <p:cNvSpPr>
            <a:spLocks noGrp="1"/>
          </p:cNvSpPr>
          <p:nvPr>
            <p:ph type="dt" sz="half" idx="10"/>
          </p:nvPr>
        </p:nvSpPr>
        <p:spPr/>
        <p:txBody>
          <a:bodyPr/>
          <a:lstStyle/>
          <a:p>
            <a:fld id="{18A1F6F4-DC2E-4B2D-8B92-2AA44017F1D3}" type="datetime1">
              <a:rPr lang="tr-TR" smtClean="0"/>
              <a:t>8.09.2025</a:t>
            </a:fld>
            <a:endParaRPr lang="tr-TR"/>
          </a:p>
        </p:txBody>
      </p:sp>
      <p:sp>
        <p:nvSpPr>
          <p:cNvPr id="5" name="Footer Placeholder 4">
            <a:extLst>
              <a:ext uri="{FF2B5EF4-FFF2-40B4-BE49-F238E27FC236}">
                <a16:creationId xmlns:a16="http://schemas.microsoft.com/office/drawing/2014/main" id="{B8ACBB22-7FC3-1F13-7C6D-522A8DF3E8C6}"/>
              </a:ext>
            </a:extLst>
          </p:cNvPr>
          <p:cNvSpPr>
            <a:spLocks noGrp="1"/>
          </p:cNvSpPr>
          <p:nvPr>
            <p:ph type="ftr" sz="quarter" idx="11"/>
          </p:nvPr>
        </p:nvSpPr>
        <p:spPr/>
        <p:txBody>
          <a:bodyPr/>
          <a:lstStyle/>
          <a:p>
            <a:r>
              <a:rPr lang="tr-TR"/>
              <a:t>www.cu.edu.tr</a:t>
            </a:r>
          </a:p>
        </p:txBody>
      </p:sp>
      <p:sp>
        <p:nvSpPr>
          <p:cNvPr id="6" name="Slide Number Placeholder 5">
            <a:extLst>
              <a:ext uri="{FF2B5EF4-FFF2-40B4-BE49-F238E27FC236}">
                <a16:creationId xmlns:a16="http://schemas.microsoft.com/office/drawing/2014/main" id="{BBE5DBB3-BB97-D387-6016-D01AD4D8D7E4}"/>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3979506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49F7B6-A045-03B9-BF5E-41F8B640669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0A451C7E-5C67-D868-C4C9-4A51BA1DDC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81A77C3C-6CB6-8324-7F1F-5D1E350298BB}"/>
              </a:ext>
            </a:extLst>
          </p:cNvPr>
          <p:cNvSpPr>
            <a:spLocks noGrp="1"/>
          </p:cNvSpPr>
          <p:nvPr>
            <p:ph type="dt" sz="half" idx="10"/>
          </p:nvPr>
        </p:nvSpPr>
        <p:spPr/>
        <p:txBody>
          <a:bodyPr/>
          <a:lstStyle/>
          <a:p>
            <a:fld id="{2C34A491-95A6-404F-A606-0316DA756FC8}" type="datetime1">
              <a:rPr lang="tr-TR" smtClean="0"/>
              <a:t>8.09.2025</a:t>
            </a:fld>
            <a:endParaRPr lang="tr-TR"/>
          </a:p>
        </p:txBody>
      </p:sp>
      <p:sp>
        <p:nvSpPr>
          <p:cNvPr id="5" name="Footer Placeholder 4">
            <a:extLst>
              <a:ext uri="{FF2B5EF4-FFF2-40B4-BE49-F238E27FC236}">
                <a16:creationId xmlns:a16="http://schemas.microsoft.com/office/drawing/2014/main" id="{E206FD8B-70A0-25B4-1BFF-ECA1779B0855}"/>
              </a:ext>
            </a:extLst>
          </p:cNvPr>
          <p:cNvSpPr>
            <a:spLocks noGrp="1"/>
          </p:cNvSpPr>
          <p:nvPr>
            <p:ph type="ftr" sz="quarter" idx="11"/>
          </p:nvPr>
        </p:nvSpPr>
        <p:spPr/>
        <p:txBody>
          <a:bodyPr/>
          <a:lstStyle/>
          <a:p>
            <a:r>
              <a:rPr lang="tr-TR"/>
              <a:t>www.cu.edu.tr</a:t>
            </a:r>
          </a:p>
        </p:txBody>
      </p:sp>
      <p:sp>
        <p:nvSpPr>
          <p:cNvPr id="6" name="Slide Number Placeholder 5">
            <a:extLst>
              <a:ext uri="{FF2B5EF4-FFF2-40B4-BE49-F238E27FC236}">
                <a16:creationId xmlns:a16="http://schemas.microsoft.com/office/drawing/2014/main" id="{36298766-12B9-29AF-8216-CA3825E69210}"/>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270372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D2AF4-9CB4-B9C4-E9CC-F50A0FDC21FC}"/>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9A3142AA-553A-2D40-51C0-924C74F8C4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23B873F9-2015-7D82-9280-FBA48E00D2FF}"/>
              </a:ext>
            </a:extLst>
          </p:cNvPr>
          <p:cNvSpPr>
            <a:spLocks noGrp="1"/>
          </p:cNvSpPr>
          <p:nvPr>
            <p:ph type="dt" sz="half" idx="10"/>
          </p:nvPr>
        </p:nvSpPr>
        <p:spPr/>
        <p:txBody>
          <a:bodyPr/>
          <a:lstStyle/>
          <a:p>
            <a:fld id="{5E511D0D-1AEA-4625-89B6-3BCB2CF99A92}" type="datetime1">
              <a:rPr lang="tr-TR" smtClean="0"/>
              <a:t>8.09.2025</a:t>
            </a:fld>
            <a:endParaRPr lang="tr-TR"/>
          </a:p>
        </p:txBody>
      </p:sp>
      <p:sp>
        <p:nvSpPr>
          <p:cNvPr id="5" name="Footer Placeholder 4">
            <a:extLst>
              <a:ext uri="{FF2B5EF4-FFF2-40B4-BE49-F238E27FC236}">
                <a16:creationId xmlns:a16="http://schemas.microsoft.com/office/drawing/2014/main" id="{685AF80A-D02A-1B28-D1A4-8FDD6674B44A}"/>
              </a:ext>
            </a:extLst>
          </p:cNvPr>
          <p:cNvSpPr>
            <a:spLocks noGrp="1"/>
          </p:cNvSpPr>
          <p:nvPr>
            <p:ph type="ftr" sz="quarter" idx="11"/>
          </p:nvPr>
        </p:nvSpPr>
        <p:spPr/>
        <p:txBody>
          <a:bodyPr/>
          <a:lstStyle/>
          <a:p>
            <a:r>
              <a:rPr lang="tr-TR"/>
              <a:t>www.cu.edu.tr</a:t>
            </a:r>
          </a:p>
        </p:txBody>
      </p:sp>
      <p:sp>
        <p:nvSpPr>
          <p:cNvPr id="6" name="Slide Number Placeholder 5">
            <a:extLst>
              <a:ext uri="{FF2B5EF4-FFF2-40B4-BE49-F238E27FC236}">
                <a16:creationId xmlns:a16="http://schemas.microsoft.com/office/drawing/2014/main" id="{E12C01FF-1175-E379-295C-F1B474C033DD}"/>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364899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2CFC3-BE7E-DAA3-4861-8B107749EE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a:extLst>
              <a:ext uri="{FF2B5EF4-FFF2-40B4-BE49-F238E27FC236}">
                <a16:creationId xmlns:a16="http://schemas.microsoft.com/office/drawing/2014/main" id="{6B3B8907-926A-FC1C-D1B6-F19DABAD64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1FB5C8-2934-985E-051D-608B83F3B8F3}"/>
              </a:ext>
            </a:extLst>
          </p:cNvPr>
          <p:cNvSpPr>
            <a:spLocks noGrp="1"/>
          </p:cNvSpPr>
          <p:nvPr>
            <p:ph type="dt" sz="half" idx="10"/>
          </p:nvPr>
        </p:nvSpPr>
        <p:spPr/>
        <p:txBody>
          <a:bodyPr/>
          <a:lstStyle/>
          <a:p>
            <a:fld id="{E2AFC298-6896-4F50-8582-CF3324C9A80B}" type="datetime1">
              <a:rPr lang="tr-TR" smtClean="0"/>
              <a:t>8.09.2025</a:t>
            </a:fld>
            <a:endParaRPr lang="tr-TR"/>
          </a:p>
        </p:txBody>
      </p:sp>
      <p:sp>
        <p:nvSpPr>
          <p:cNvPr id="5" name="Footer Placeholder 4">
            <a:extLst>
              <a:ext uri="{FF2B5EF4-FFF2-40B4-BE49-F238E27FC236}">
                <a16:creationId xmlns:a16="http://schemas.microsoft.com/office/drawing/2014/main" id="{8F26595E-A189-B23F-AB97-05A1E5EA1910}"/>
              </a:ext>
            </a:extLst>
          </p:cNvPr>
          <p:cNvSpPr>
            <a:spLocks noGrp="1"/>
          </p:cNvSpPr>
          <p:nvPr>
            <p:ph type="ftr" sz="quarter" idx="11"/>
          </p:nvPr>
        </p:nvSpPr>
        <p:spPr/>
        <p:txBody>
          <a:bodyPr/>
          <a:lstStyle/>
          <a:p>
            <a:r>
              <a:rPr lang="tr-TR"/>
              <a:t>www.cu.edu.tr</a:t>
            </a:r>
          </a:p>
        </p:txBody>
      </p:sp>
      <p:sp>
        <p:nvSpPr>
          <p:cNvPr id="6" name="Slide Number Placeholder 5">
            <a:extLst>
              <a:ext uri="{FF2B5EF4-FFF2-40B4-BE49-F238E27FC236}">
                <a16:creationId xmlns:a16="http://schemas.microsoft.com/office/drawing/2014/main" id="{420AD9A1-6558-A8B8-5F01-053211060E0E}"/>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3136937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2F9B2-8AAB-0A12-A164-D30F26D9F697}"/>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079E9070-1B24-6441-5424-5F2F63450D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a:extLst>
              <a:ext uri="{FF2B5EF4-FFF2-40B4-BE49-F238E27FC236}">
                <a16:creationId xmlns:a16="http://schemas.microsoft.com/office/drawing/2014/main" id="{55C09E30-54E6-56F7-95C7-E9AE4AEF44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a:extLst>
              <a:ext uri="{FF2B5EF4-FFF2-40B4-BE49-F238E27FC236}">
                <a16:creationId xmlns:a16="http://schemas.microsoft.com/office/drawing/2014/main" id="{3E76C5EA-F3D8-C170-35D5-4812FCB2480C}"/>
              </a:ext>
            </a:extLst>
          </p:cNvPr>
          <p:cNvSpPr>
            <a:spLocks noGrp="1"/>
          </p:cNvSpPr>
          <p:nvPr>
            <p:ph type="dt" sz="half" idx="10"/>
          </p:nvPr>
        </p:nvSpPr>
        <p:spPr/>
        <p:txBody>
          <a:bodyPr/>
          <a:lstStyle/>
          <a:p>
            <a:fld id="{15291B97-A71F-4C60-866C-35617AB3FA3B}" type="datetime1">
              <a:rPr lang="tr-TR" smtClean="0"/>
              <a:t>8.09.2025</a:t>
            </a:fld>
            <a:endParaRPr lang="tr-TR"/>
          </a:p>
        </p:txBody>
      </p:sp>
      <p:sp>
        <p:nvSpPr>
          <p:cNvPr id="6" name="Footer Placeholder 5">
            <a:extLst>
              <a:ext uri="{FF2B5EF4-FFF2-40B4-BE49-F238E27FC236}">
                <a16:creationId xmlns:a16="http://schemas.microsoft.com/office/drawing/2014/main" id="{6C2ABB9D-C238-AD52-7BFB-371A74D758B3}"/>
              </a:ext>
            </a:extLst>
          </p:cNvPr>
          <p:cNvSpPr>
            <a:spLocks noGrp="1"/>
          </p:cNvSpPr>
          <p:nvPr>
            <p:ph type="ftr" sz="quarter" idx="11"/>
          </p:nvPr>
        </p:nvSpPr>
        <p:spPr/>
        <p:txBody>
          <a:bodyPr/>
          <a:lstStyle/>
          <a:p>
            <a:r>
              <a:rPr lang="tr-TR"/>
              <a:t>www.cu.edu.tr</a:t>
            </a:r>
          </a:p>
        </p:txBody>
      </p:sp>
      <p:sp>
        <p:nvSpPr>
          <p:cNvPr id="7" name="Slide Number Placeholder 6">
            <a:extLst>
              <a:ext uri="{FF2B5EF4-FFF2-40B4-BE49-F238E27FC236}">
                <a16:creationId xmlns:a16="http://schemas.microsoft.com/office/drawing/2014/main" id="{CBB4D829-40B1-E57C-59A8-6BE6D1416A88}"/>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3396615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7A2AA-C3C4-FA50-E8E7-F25F617B5725}"/>
              </a:ext>
            </a:extLst>
          </p:cNvPr>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a:extLst>
              <a:ext uri="{FF2B5EF4-FFF2-40B4-BE49-F238E27FC236}">
                <a16:creationId xmlns:a16="http://schemas.microsoft.com/office/drawing/2014/main" id="{7822AEFA-38DC-5C66-331D-75FE917681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AB291A-8C1D-AC9C-ED39-A58ADDC45A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a:extLst>
              <a:ext uri="{FF2B5EF4-FFF2-40B4-BE49-F238E27FC236}">
                <a16:creationId xmlns:a16="http://schemas.microsoft.com/office/drawing/2014/main" id="{463DA2BC-51D7-DE1D-9254-C56B758C5A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46DEF4-E535-BAEB-5050-D4CDB062BB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a:extLst>
              <a:ext uri="{FF2B5EF4-FFF2-40B4-BE49-F238E27FC236}">
                <a16:creationId xmlns:a16="http://schemas.microsoft.com/office/drawing/2014/main" id="{A07EA745-0215-9252-9A7F-D979AF84FD4B}"/>
              </a:ext>
            </a:extLst>
          </p:cNvPr>
          <p:cNvSpPr>
            <a:spLocks noGrp="1"/>
          </p:cNvSpPr>
          <p:nvPr>
            <p:ph type="dt" sz="half" idx="10"/>
          </p:nvPr>
        </p:nvSpPr>
        <p:spPr/>
        <p:txBody>
          <a:bodyPr/>
          <a:lstStyle/>
          <a:p>
            <a:fld id="{F61C9F25-F92D-46DC-AC55-87DDE1D2DF82}" type="datetime1">
              <a:rPr lang="tr-TR" smtClean="0"/>
              <a:t>8.09.2025</a:t>
            </a:fld>
            <a:endParaRPr lang="tr-TR"/>
          </a:p>
        </p:txBody>
      </p:sp>
      <p:sp>
        <p:nvSpPr>
          <p:cNvPr id="8" name="Footer Placeholder 7">
            <a:extLst>
              <a:ext uri="{FF2B5EF4-FFF2-40B4-BE49-F238E27FC236}">
                <a16:creationId xmlns:a16="http://schemas.microsoft.com/office/drawing/2014/main" id="{F4C4EB86-DB38-921C-191C-50179A015F2A}"/>
              </a:ext>
            </a:extLst>
          </p:cNvPr>
          <p:cNvSpPr>
            <a:spLocks noGrp="1"/>
          </p:cNvSpPr>
          <p:nvPr>
            <p:ph type="ftr" sz="quarter" idx="11"/>
          </p:nvPr>
        </p:nvSpPr>
        <p:spPr/>
        <p:txBody>
          <a:bodyPr/>
          <a:lstStyle/>
          <a:p>
            <a:r>
              <a:rPr lang="tr-TR"/>
              <a:t>www.cu.edu.tr</a:t>
            </a:r>
          </a:p>
        </p:txBody>
      </p:sp>
      <p:sp>
        <p:nvSpPr>
          <p:cNvPr id="9" name="Slide Number Placeholder 8">
            <a:extLst>
              <a:ext uri="{FF2B5EF4-FFF2-40B4-BE49-F238E27FC236}">
                <a16:creationId xmlns:a16="http://schemas.microsoft.com/office/drawing/2014/main" id="{B18B5FD8-95F2-8CD2-BADE-547D59F6D373}"/>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3194152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D2535-E1C4-6672-8B91-1CA1D6AA561B}"/>
              </a:ext>
            </a:extLst>
          </p:cNvPr>
          <p:cNvSpPr>
            <a:spLocks noGrp="1"/>
          </p:cNvSpPr>
          <p:nvPr>
            <p:ph type="title"/>
          </p:nvPr>
        </p:nvSpPr>
        <p:spPr/>
        <p:txBody>
          <a:bodyPr/>
          <a:lstStyle/>
          <a:p>
            <a:r>
              <a:rPr lang="en-US"/>
              <a:t>Click to edit Master title style</a:t>
            </a:r>
            <a:endParaRPr lang="tr-TR"/>
          </a:p>
        </p:txBody>
      </p:sp>
      <p:sp>
        <p:nvSpPr>
          <p:cNvPr id="3" name="Date Placeholder 2">
            <a:extLst>
              <a:ext uri="{FF2B5EF4-FFF2-40B4-BE49-F238E27FC236}">
                <a16:creationId xmlns:a16="http://schemas.microsoft.com/office/drawing/2014/main" id="{A9486619-43B5-D75E-C0E0-5F86606CDAA6}"/>
              </a:ext>
            </a:extLst>
          </p:cNvPr>
          <p:cNvSpPr>
            <a:spLocks noGrp="1"/>
          </p:cNvSpPr>
          <p:nvPr>
            <p:ph type="dt" sz="half" idx="10"/>
          </p:nvPr>
        </p:nvSpPr>
        <p:spPr/>
        <p:txBody>
          <a:bodyPr/>
          <a:lstStyle/>
          <a:p>
            <a:fld id="{59AC77D6-72DA-4A07-ABB6-8BB499B2C899}" type="datetime1">
              <a:rPr lang="tr-TR" smtClean="0"/>
              <a:t>8.09.2025</a:t>
            </a:fld>
            <a:endParaRPr lang="tr-TR"/>
          </a:p>
        </p:txBody>
      </p:sp>
      <p:sp>
        <p:nvSpPr>
          <p:cNvPr id="4" name="Footer Placeholder 3">
            <a:extLst>
              <a:ext uri="{FF2B5EF4-FFF2-40B4-BE49-F238E27FC236}">
                <a16:creationId xmlns:a16="http://schemas.microsoft.com/office/drawing/2014/main" id="{0E9614CD-F223-B450-9CCB-0FA618AA00DB}"/>
              </a:ext>
            </a:extLst>
          </p:cNvPr>
          <p:cNvSpPr>
            <a:spLocks noGrp="1"/>
          </p:cNvSpPr>
          <p:nvPr>
            <p:ph type="ftr" sz="quarter" idx="11"/>
          </p:nvPr>
        </p:nvSpPr>
        <p:spPr/>
        <p:txBody>
          <a:bodyPr/>
          <a:lstStyle/>
          <a:p>
            <a:r>
              <a:rPr lang="tr-TR"/>
              <a:t>www.cu.edu.tr</a:t>
            </a:r>
          </a:p>
        </p:txBody>
      </p:sp>
      <p:sp>
        <p:nvSpPr>
          <p:cNvPr id="5" name="Slide Number Placeholder 4">
            <a:extLst>
              <a:ext uri="{FF2B5EF4-FFF2-40B4-BE49-F238E27FC236}">
                <a16:creationId xmlns:a16="http://schemas.microsoft.com/office/drawing/2014/main" id="{D8150DFE-8610-B390-AB25-FDE297468857}"/>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495392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31F6E5-D8D7-C5D1-A1C7-1035837035CC}"/>
              </a:ext>
            </a:extLst>
          </p:cNvPr>
          <p:cNvSpPr>
            <a:spLocks noGrp="1"/>
          </p:cNvSpPr>
          <p:nvPr>
            <p:ph type="dt" sz="half" idx="10"/>
          </p:nvPr>
        </p:nvSpPr>
        <p:spPr/>
        <p:txBody>
          <a:bodyPr/>
          <a:lstStyle/>
          <a:p>
            <a:fld id="{885C9AD8-CF6B-4228-996C-E07C9EFE39A3}" type="datetime1">
              <a:rPr lang="tr-TR" smtClean="0"/>
              <a:t>8.09.2025</a:t>
            </a:fld>
            <a:endParaRPr lang="tr-TR"/>
          </a:p>
        </p:txBody>
      </p:sp>
      <p:sp>
        <p:nvSpPr>
          <p:cNvPr id="3" name="Footer Placeholder 2">
            <a:extLst>
              <a:ext uri="{FF2B5EF4-FFF2-40B4-BE49-F238E27FC236}">
                <a16:creationId xmlns:a16="http://schemas.microsoft.com/office/drawing/2014/main" id="{11F4D934-5DEB-5AC1-0CB0-30A1A04CC41A}"/>
              </a:ext>
            </a:extLst>
          </p:cNvPr>
          <p:cNvSpPr>
            <a:spLocks noGrp="1"/>
          </p:cNvSpPr>
          <p:nvPr>
            <p:ph type="ftr" sz="quarter" idx="11"/>
          </p:nvPr>
        </p:nvSpPr>
        <p:spPr/>
        <p:txBody>
          <a:bodyPr/>
          <a:lstStyle/>
          <a:p>
            <a:r>
              <a:rPr lang="tr-TR"/>
              <a:t>www.cu.edu.tr</a:t>
            </a:r>
          </a:p>
        </p:txBody>
      </p:sp>
      <p:sp>
        <p:nvSpPr>
          <p:cNvPr id="4" name="Slide Number Placeholder 3">
            <a:extLst>
              <a:ext uri="{FF2B5EF4-FFF2-40B4-BE49-F238E27FC236}">
                <a16:creationId xmlns:a16="http://schemas.microsoft.com/office/drawing/2014/main" id="{07B9F210-795C-EB6E-62D8-83CCCDAD198C}"/>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3117969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FD9D-A29C-EAD2-8502-0275768694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a:extLst>
              <a:ext uri="{FF2B5EF4-FFF2-40B4-BE49-F238E27FC236}">
                <a16:creationId xmlns:a16="http://schemas.microsoft.com/office/drawing/2014/main" id="{15287CFD-1BD4-44FE-482B-A961895B2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a:extLst>
              <a:ext uri="{FF2B5EF4-FFF2-40B4-BE49-F238E27FC236}">
                <a16:creationId xmlns:a16="http://schemas.microsoft.com/office/drawing/2014/main" id="{1ED768CC-36E9-BD72-C0DA-1067CBA2A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516843-E613-9F83-2A55-87B9464FECBD}"/>
              </a:ext>
            </a:extLst>
          </p:cNvPr>
          <p:cNvSpPr>
            <a:spLocks noGrp="1"/>
          </p:cNvSpPr>
          <p:nvPr>
            <p:ph type="dt" sz="half" idx="10"/>
          </p:nvPr>
        </p:nvSpPr>
        <p:spPr/>
        <p:txBody>
          <a:bodyPr/>
          <a:lstStyle/>
          <a:p>
            <a:fld id="{285DD3B6-B5CE-4BB3-BA22-7DECAA120C9D}" type="datetime1">
              <a:rPr lang="tr-TR" smtClean="0"/>
              <a:t>8.09.2025</a:t>
            </a:fld>
            <a:endParaRPr lang="tr-TR"/>
          </a:p>
        </p:txBody>
      </p:sp>
      <p:sp>
        <p:nvSpPr>
          <p:cNvPr id="6" name="Footer Placeholder 5">
            <a:extLst>
              <a:ext uri="{FF2B5EF4-FFF2-40B4-BE49-F238E27FC236}">
                <a16:creationId xmlns:a16="http://schemas.microsoft.com/office/drawing/2014/main" id="{E79A829A-D947-2665-2CC2-A9325BDF2FD5}"/>
              </a:ext>
            </a:extLst>
          </p:cNvPr>
          <p:cNvSpPr>
            <a:spLocks noGrp="1"/>
          </p:cNvSpPr>
          <p:nvPr>
            <p:ph type="ftr" sz="quarter" idx="11"/>
          </p:nvPr>
        </p:nvSpPr>
        <p:spPr/>
        <p:txBody>
          <a:bodyPr/>
          <a:lstStyle/>
          <a:p>
            <a:r>
              <a:rPr lang="tr-TR"/>
              <a:t>www.cu.edu.tr</a:t>
            </a:r>
          </a:p>
        </p:txBody>
      </p:sp>
      <p:sp>
        <p:nvSpPr>
          <p:cNvPr id="7" name="Slide Number Placeholder 6">
            <a:extLst>
              <a:ext uri="{FF2B5EF4-FFF2-40B4-BE49-F238E27FC236}">
                <a16:creationId xmlns:a16="http://schemas.microsoft.com/office/drawing/2014/main" id="{66CF553D-7691-CE9D-10B4-2BA432A485EF}"/>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835010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188D4-8F29-EAA3-1670-AB031995E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a:extLst>
              <a:ext uri="{FF2B5EF4-FFF2-40B4-BE49-F238E27FC236}">
                <a16:creationId xmlns:a16="http://schemas.microsoft.com/office/drawing/2014/main" id="{B8CC3523-19C1-5D27-CFAA-BFC1C33913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a:extLst>
              <a:ext uri="{FF2B5EF4-FFF2-40B4-BE49-F238E27FC236}">
                <a16:creationId xmlns:a16="http://schemas.microsoft.com/office/drawing/2014/main" id="{78DB6473-7F85-0DF2-0DF6-1C54F1844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9324D7-CD07-A98D-B6F1-2E7C7366B368}"/>
              </a:ext>
            </a:extLst>
          </p:cNvPr>
          <p:cNvSpPr>
            <a:spLocks noGrp="1"/>
          </p:cNvSpPr>
          <p:nvPr>
            <p:ph type="dt" sz="half" idx="10"/>
          </p:nvPr>
        </p:nvSpPr>
        <p:spPr/>
        <p:txBody>
          <a:bodyPr/>
          <a:lstStyle/>
          <a:p>
            <a:fld id="{A3577951-2B96-4BAB-BABC-267CED305691}" type="datetime1">
              <a:rPr lang="tr-TR" smtClean="0"/>
              <a:t>8.09.2025</a:t>
            </a:fld>
            <a:endParaRPr lang="tr-TR"/>
          </a:p>
        </p:txBody>
      </p:sp>
      <p:sp>
        <p:nvSpPr>
          <p:cNvPr id="6" name="Footer Placeholder 5">
            <a:extLst>
              <a:ext uri="{FF2B5EF4-FFF2-40B4-BE49-F238E27FC236}">
                <a16:creationId xmlns:a16="http://schemas.microsoft.com/office/drawing/2014/main" id="{418D2D05-98A1-7791-ABF8-A470AD167F73}"/>
              </a:ext>
            </a:extLst>
          </p:cNvPr>
          <p:cNvSpPr>
            <a:spLocks noGrp="1"/>
          </p:cNvSpPr>
          <p:nvPr>
            <p:ph type="ftr" sz="quarter" idx="11"/>
          </p:nvPr>
        </p:nvSpPr>
        <p:spPr/>
        <p:txBody>
          <a:bodyPr/>
          <a:lstStyle/>
          <a:p>
            <a:r>
              <a:rPr lang="tr-TR"/>
              <a:t>www.cu.edu.tr</a:t>
            </a:r>
          </a:p>
        </p:txBody>
      </p:sp>
      <p:sp>
        <p:nvSpPr>
          <p:cNvPr id="7" name="Slide Number Placeholder 6">
            <a:extLst>
              <a:ext uri="{FF2B5EF4-FFF2-40B4-BE49-F238E27FC236}">
                <a16:creationId xmlns:a16="http://schemas.microsoft.com/office/drawing/2014/main" id="{F35AC14D-0027-13BF-2A7E-5F2721AC9CEB}"/>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688312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A663D5-AC3D-D504-DB73-8355D233B9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68AE7299-6C30-76EC-5BF1-9395E71DDE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58589638-94CB-17B2-9F85-8BB0CD335F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8D6A2F-CB1E-4E6C-B513-99EDB3425801}" type="datetime1">
              <a:rPr lang="tr-TR" smtClean="0"/>
              <a:t>8.09.2025</a:t>
            </a:fld>
            <a:endParaRPr lang="tr-TR"/>
          </a:p>
        </p:txBody>
      </p:sp>
      <p:sp>
        <p:nvSpPr>
          <p:cNvPr id="5" name="Footer Placeholder 4">
            <a:extLst>
              <a:ext uri="{FF2B5EF4-FFF2-40B4-BE49-F238E27FC236}">
                <a16:creationId xmlns:a16="http://schemas.microsoft.com/office/drawing/2014/main" id="{EF423E0F-8B3B-44E9-B566-A3906F58F8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www.cu.edu.tr</a:t>
            </a:r>
          </a:p>
        </p:txBody>
      </p:sp>
      <p:sp>
        <p:nvSpPr>
          <p:cNvPr id="6" name="Slide Number Placeholder 5">
            <a:extLst>
              <a:ext uri="{FF2B5EF4-FFF2-40B4-BE49-F238E27FC236}">
                <a16:creationId xmlns:a16="http://schemas.microsoft.com/office/drawing/2014/main" id="{1CE194E9-E542-7DAD-D8E0-4EF9C3D48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87044-C7AD-425A-9C42-012A5430F3B1}" type="slidenum">
              <a:rPr lang="tr-TR" smtClean="0"/>
              <a:t>‹#›</a:t>
            </a:fld>
            <a:endParaRPr lang="tr-TR"/>
          </a:p>
        </p:txBody>
      </p:sp>
    </p:spTree>
    <p:extLst>
      <p:ext uri="{BB962C8B-B14F-4D97-AF65-F5344CB8AC3E}">
        <p14:creationId xmlns:p14="http://schemas.microsoft.com/office/powerpoint/2010/main" val="3039501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hyperlink" Target="https://spor.cu.edu.tr/cu/SPOR%20TES%C4%B0SLER%C4%B0M%C4%B0Z/hali-sahalar-ve-tenis-kortlari"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hyperlink" Target="https://kultur.cu.edu.tr/topluluk-basvurulari"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yemekhane.cu.edu.tr/" TargetMode="External"/><Relationship Id="rId2" Type="http://schemas.openxmlformats.org/officeDocument/2006/relationships/hyperlink" Target="http://www.cu.edu.tr/"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sks.cu.edu.tr/"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medikososyal.cu.edu.t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8148-1699-8470-1D91-3EDDD9D226E6}"/>
              </a:ext>
            </a:extLst>
          </p:cNvPr>
          <p:cNvSpPr>
            <a:spLocks noGrp="1"/>
          </p:cNvSpPr>
          <p:nvPr>
            <p:ph type="ctrTitle"/>
          </p:nvPr>
        </p:nvSpPr>
        <p:spPr>
          <a:xfrm>
            <a:off x="1147157" y="5072939"/>
            <a:ext cx="10227425" cy="700691"/>
          </a:xfrm>
        </p:spPr>
        <p:txBody>
          <a:bodyPr>
            <a:noAutofit/>
          </a:bodyPr>
          <a:lstStyle/>
          <a:p>
            <a:r>
              <a:rPr lang="tr-TR" sz="4400" dirty="0" smtClean="0">
                <a:latin typeface="+mn-lt"/>
              </a:rPr>
              <a:t>SAĞLIK KÜLTÜR VE SPOR DAİRE BAŞKANLIĞI </a:t>
            </a:r>
            <a:endParaRPr lang="tr-TR" sz="4400" dirty="0">
              <a:latin typeface="+mn-lt"/>
            </a:endParaRPr>
          </a:p>
        </p:txBody>
      </p:sp>
      <p:sp>
        <p:nvSpPr>
          <p:cNvPr id="3" name="Subtitle 2">
            <a:extLst>
              <a:ext uri="{FF2B5EF4-FFF2-40B4-BE49-F238E27FC236}">
                <a16:creationId xmlns:a16="http://schemas.microsoft.com/office/drawing/2014/main" id="{0F445801-C685-1BF3-6DC8-B8F54D23729B}"/>
              </a:ext>
            </a:extLst>
          </p:cNvPr>
          <p:cNvSpPr>
            <a:spLocks noGrp="1"/>
          </p:cNvSpPr>
          <p:nvPr>
            <p:ph type="subTitle" idx="1"/>
          </p:nvPr>
        </p:nvSpPr>
        <p:spPr>
          <a:xfrm>
            <a:off x="1524000" y="5892104"/>
            <a:ext cx="9144000" cy="318195"/>
          </a:xfrm>
        </p:spPr>
        <p:txBody>
          <a:bodyPr>
            <a:normAutofit fontScale="85000" lnSpcReduction="20000"/>
          </a:bodyPr>
          <a:lstStyle/>
          <a:p>
            <a:r>
              <a:rPr lang="tr-TR" dirty="0" smtClean="0"/>
              <a:t>2025-2026 Eğitim Öğretim Dönemi Oryantasyon Sunumu</a:t>
            </a:r>
            <a:endParaRPr lang="tr-TR" dirty="0"/>
          </a:p>
        </p:txBody>
      </p:sp>
      <p:sp>
        <p:nvSpPr>
          <p:cNvPr id="5" name="Footer Placeholder 3">
            <a:extLst>
              <a:ext uri="{FF2B5EF4-FFF2-40B4-BE49-F238E27FC236}">
                <a16:creationId xmlns:a16="http://schemas.microsoft.com/office/drawing/2014/main" id="{9A504F99-AB8D-12B3-4650-EE4E0A180E5E}"/>
              </a:ext>
            </a:extLst>
          </p:cNvPr>
          <p:cNvSpPr txBox="1">
            <a:spLocks/>
          </p:cNvSpPr>
          <p:nvPr/>
        </p:nvSpPr>
        <p:spPr>
          <a:xfrm>
            <a:off x="10191749" y="6337399"/>
            <a:ext cx="1949189"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a:solidFill>
                  <a:schemeClr val="bg1"/>
                </a:solidFill>
              </a:rPr>
              <a:t>www.cu.edu.tr</a:t>
            </a:r>
          </a:p>
        </p:txBody>
      </p:sp>
      <p:pic>
        <p:nvPicPr>
          <p:cNvPr id="6" name="Picture 2">
            <a:extLst>
              <a:ext uri="{FF2B5EF4-FFF2-40B4-BE49-F238E27FC236}">
                <a16:creationId xmlns:a16="http://schemas.microsoft.com/office/drawing/2014/main" id="{AEBB04E2-20C1-382E-896B-A09E353D6DD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22363"/>
            <a:ext cx="12175957" cy="3675548"/>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3">
            <a:extLst>
              <a:ext uri="{FF2B5EF4-FFF2-40B4-BE49-F238E27FC236}">
                <a16:creationId xmlns:a16="http://schemas.microsoft.com/office/drawing/2014/main" id="{767B1BA7-D2F7-7C65-4C78-6E9D41174544}"/>
              </a:ext>
            </a:extLst>
          </p:cNvPr>
          <p:cNvSpPr txBox="1">
            <a:spLocks/>
          </p:cNvSpPr>
          <p:nvPr/>
        </p:nvSpPr>
        <p:spPr>
          <a:xfrm>
            <a:off x="-1" y="6337398"/>
            <a:ext cx="1949189"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03.09.2025</a:t>
            </a:r>
            <a:endParaRPr lang="tr-TR" sz="1800" dirty="0">
              <a:solidFill>
                <a:schemeClr val="bg1"/>
              </a:solidFill>
            </a:endParaRPr>
          </a:p>
        </p:txBody>
      </p:sp>
      <p:pic>
        <p:nvPicPr>
          <p:cNvPr id="9" name="Picture 8" descr="Logo">
            <a:extLst>
              <a:ext uri="{FF2B5EF4-FFF2-40B4-BE49-F238E27FC236}">
                <a16:creationId xmlns:a16="http://schemas.microsoft.com/office/drawing/2014/main" id="{24C105AA-D8A3-5B1F-23EA-420DC24AAB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55372" y="185738"/>
            <a:ext cx="1881255" cy="1876425"/>
          </a:xfrm>
          <a:prstGeom prst="rect">
            <a:avLst/>
          </a:prstGeom>
        </p:spPr>
      </p:pic>
      <p:sp>
        <p:nvSpPr>
          <p:cNvPr id="10" name="Footer Placeholder 3">
            <a:extLst>
              <a:ext uri="{FF2B5EF4-FFF2-40B4-BE49-F238E27FC236}">
                <a16:creationId xmlns:a16="http://schemas.microsoft.com/office/drawing/2014/main" id="{B041F8A6-1C8A-0BD1-F69D-C7135E2989CD}"/>
              </a:ext>
            </a:extLst>
          </p:cNvPr>
          <p:cNvSpPr txBox="1">
            <a:spLocks/>
          </p:cNvSpPr>
          <p:nvPr/>
        </p:nvSpPr>
        <p:spPr>
          <a:xfrm>
            <a:off x="2767840" y="6337398"/>
            <a:ext cx="6656317"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SAĞLIK KÜLTÜR VE SPOR DAİRE BAŞKANLIĞI </a:t>
            </a:r>
            <a:endParaRPr lang="tr-TR" sz="1800" dirty="0">
              <a:solidFill>
                <a:schemeClr val="bg1"/>
              </a:solidFill>
            </a:endParaRPr>
          </a:p>
        </p:txBody>
      </p:sp>
    </p:spTree>
    <p:extLst>
      <p:ext uri="{BB962C8B-B14F-4D97-AF65-F5344CB8AC3E}">
        <p14:creationId xmlns:p14="http://schemas.microsoft.com/office/powerpoint/2010/main" val="3253488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660861" y="184799"/>
            <a:ext cx="11538065" cy="601662"/>
          </a:xfrm>
        </p:spPr>
        <p:txBody>
          <a:bodyPr>
            <a:normAutofit/>
          </a:bodyPr>
          <a:lstStyle/>
          <a:p>
            <a:pPr algn="ctr"/>
            <a:r>
              <a:rPr lang="tr-TR" sz="3200" b="1" dirty="0" smtClean="0">
                <a:latin typeface="+mn-lt"/>
              </a:rPr>
              <a:t>SPOR MÜDÜRLÜĞÜ HİZMETLERİ</a:t>
            </a:r>
            <a:endParaRPr lang="tr-TR" sz="3200" dirty="0">
              <a:latin typeface="+mn-lt"/>
            </a:endParaRPr>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SPOR MÜDÜRLÜĞÜ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pic>
        <p:nvPicPr>
          <p:cNvPr id="9" name="Resim 8"/>
          <p:cNvPicPr>
            <a:picLocks noChangeAspect="1"/>
          </p:cNvPicPr>
          <p:nvPr/>
        </p:nvPicPr>
        <p:blipFill>
          <a:blip r:embed="rId2"/>
          <a:stretch>
            <a:fillRect/>
          </a:stretch>
        </p:blipFill>
        <p:spPr>
          <a:xfrm>
            <a:off x="660861" y="1257106"/>
            <a:ext cx="6288579" cy="4778292"/>
          </a:xfrm>
          <a:prstGeom prst="rect">
            <a:avLst/>
          </a:prstGeom>
        </p:spPr>
      </p:pic>
      <p:sp>
        <p:nvSpPr>
          <p:cNvPr id="14" name="Dikdörtgen 13"/>
          <p:cNvSpPr/>
          <p:nvPr/>
        </p:nvSpPr>
        <p:spPr>
          <a:xfrm>
            <a:off x="7257030" y="1257106"/>
            <a:ext cx="4455584" cy="6217087"/>
          </a:xfrm>
          <a:prstGeom prst="rect">
            <a:avLst/>
          </a:prstGeom>
        </p:spPr>
        <p:txBody>
          <a:bodyPr wrap="square">
            <a:spAutoFit/>
          </a:bodyPr>
          <a:lstStyle/>
          <a:p>
            <a:pPr algn="just"/>
            <a:r>
              <a:rPr lang="tr-TR" dirty="0" smtClean="0">
                <a:latin typeface="Times New Roman" panose="02020603050405020304" pitchFamily="18" charset="0"/>
                <a:cs typeface="Times New Roman" panose="02020603050405020304" pitchFamily="18" charset="0"/>
              </a:rPr>
              <a:t>Spor </a:t>
            </a:r>
            <a:r>
              <a:rPr lang="tr-TR" dirty="0">
                <a:latin typeface="Times New Roman" panose="02020603050405020304" pitchFamily="18" charset="0"/>
                <a:cs typeface="Times New Roman" panose="02020603050405020304" pitchFamily="18" charset="0"/>
              </a:rPr>
              <a:t>Müdürlüğümüz bünyesinde</a:t>
            </a:r>
            <a:r>
              <a:rPr lang="tr-TR" dirty="0" smtClean="0">
                <a:latin typeface="Times New Roman" panose="02020603050405020304" pitchFamily="18" charset="0"/>
                <a:cs typeface="Times New Roman" panose="02020603050405020304" pitchFamily="18" charset="0"/>
              </a:rPr>
              <a:t>;</a:t>
            </a:r>
          </a:p>
          <a:p>
            <a:pPr algn="just"/>
            <a:endParaRPr lang="tr-TR" dirty="0">
              <a:latin typeface="Times New Roman" panose="02020603050405020304" pitchFamily="18" charset="0"/>
              <a:cs typeface="Times New Roman" panose="02020603050405020304" pitchFamily="18" charset="0"/>
            </a:endParaRPr>
          </a:p>
          <a:p>
            <a:pPr marL="514350" indent="-514350" algn="jus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Özdemir </a:t>
            </a:r>
            <a:r>
              <a:rPr lang="tr-TR" sz="1600" dirty="0" smtClean="0">
                <a:latin typeface="Times New Roman" panose="02020603050405020304" pitchFamily="18" charset="0"/>
                <a:cs typeface="Times New Roman" panose="02020603050405020304" pitchFamily="18" charset="0"/>
              </a:rPr>
              <a:t>SABANCI </a:t>
            </a:r>
            <a:r>
              <a:rPr lang="tr-TR" sz="1600" dirty="0">
                <a:latin typeface="Times New Roman" panose="02020603050405020304" pitchFamily="18" charset="0"/>
                <a:cs typeface="Times New Roman" panose="02020603050405020304" pitchFamily="18" charset="0"/>
              </a:rPr>
              <a:t>Kapalı Yüzme </a:t>
            </a:r>
            <a:r>
              <a:rPr lang="tr-TR" sz="1600" dirty="0" smtClean="0">
                <a:latin typeface="Times New Roman" panose="02020603050405020304" pitchFamily="18" charset="0"/>
                <a:cs typeface="Times New Roman" panose="02020603050405020304" pitchFamily="18" charset="0"/>
              </a:rPr>
              <a:t>Havuzu</a:t>
            </a:r>
          </a:p>
          <a:p>
            <a:pPr marL="514350" indent="-514350" algn="just">
              <a:buFont typeface="Wingdings" panose="05000000000000000000" pitchFamily="2" charset="2"/>
              <a:buChar char="Ø"/>
            </a:pPr>
            <a:endParaRPr lang="tr-TR" sz="1600" dirty="0">
              <a:latin typeface="Times New Roman" panose="02020603050405020304" pitchFamily="18" charset="0"/>
              <a:cs typeface="Times New Roman" panose="02020603050405020304" pitchFamily="18" charset="0"/>
            </a:endParaRPr>
          </a:p>
          <a:p>
            <a:pPr marL="514350" indent="-514350" algn="jus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Lütfullah AKSUNGUR Kapalı Spor </a:t>
            </a:r>
            <a:r>
              <a:rPr lang="tr-TR" sz="1600" dirty="0" smtClean="0">
                <a:latin typeface="Times New Roman" panose="02020603050405020304" pitchFamily="18" charset="0"/>
                <a:cs typeface="Times New Roman" panose="02020603050405020304" pitchFamily="18" charset="0"/>
              </a:rPr>
              <a:t>Salonu</a:t>
            </a:r>
          </a:p>
          <a:p>
            <a:pPr marL="514350" indent="-514350" algn="just">
              <a:buFont typeface="Wingdings" panose="05000000000000000000" pitchFamily="2" charset="2"/>
              <a:buChar char="Ø"/>
            </a:pPr>
            <a:endParaRPr lang="tr-TR" sz="1600" dirty="0">
              <a:latin typeface="Times New Roman" panose="02020603050405020304" pitchFamily="18" charset="0"/>
              <a:cs typeface="Times New Roman" panose="02020603050405020304" pitchFamily="18" charset="0"/>
            </a:endParaRPr>
          </a:p>
          <a:p>
            <a:pPr marL="514350" indent="-514350" algn="jus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Sakıp </a:t>
            </a:r>
            <a:r>
              <a:rPr lang="tr-TR" sz="1600" dirty="0" smtClean="0">
                <a:latin typeface="Times New Roman" panose="02020603050405020304" pitchFamily="18" charset="0"/>
                <a:cs typeface="Times New Roman" panose="02020603050405020304" pitchFamily="18" charset="0"/>
              </a:rPr>
              <a:t>SABANCI </a:t>
            </a:r>
            <a:r>
              <a:rPr lang="tr-TR" sz="1600" dirty="0">
                <a:latin typeface="Times New Roman" panose="02020603050405020304" pitchFamily="18" charset="0"/>
                <a:cs typeface="Times New Roman" panose="02020603050405020304" pitchFamily="18" charset="0"/>
              </a:rPr>
              <a:t>Spor ve Sergi </a:t>
            </a:r>
            <a:r>
              <a:rPr lang="tr-TR" sz="1600" dirty="0" smtClean="0">
                <a:latin typeface="Times New Roman" panose="02020603050405020304" pitchFamily="18" charset="0"/>
                <a:cs typeface="Times New Roman" panose="02020603050405020304" pitchFamily="18" charset="0"/>
              </a:rPr>
              <a:t>Sarayı</a:t>
            </a:r>
          </a:p>
          <a:p>
            <a:pPr marL="514350" indent="-514350" algn="just">
              <a:buFont typeface="Wingdings" panose="05000000000000000000" pitchFamily="2" charset="2"/>
              <a:buChar char="Ø"/>
            </a:pPr>
            <a:endParaRPr lang="tr-TR" sz="1600" dirty="0">
              <a:latin typeface="Times New Roman" panose="02020603050405020304" pitchFamily="18" charset="0"/>
              <a:cs typeface="Times New Roman" panose="02020603050405020304" pitchFamily="18" charset="0"/>
            </a:endParaRPr>
          </a:p>
          <a:p>
            <a:pPr marL="514350" indent="-514350" algn="jus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Jimnastik </a:t>
            </a:r>
            <a:r>
              <a:rPr lang="tr-TR" sz="1600" dirty="0" smtClean="0">
                <a:latin typeface="Times New Roman" panose="02020603050405020304" pitchFamily="18" charset="0"/>
                <a:cs typeface="Times New Roman" panose="02020603050405020304" pitchFamily="18" charset="0"/>
              </a:rPr>
              <a:t>Salonu</a:t>
            </a:r>
          </a:p>
          <a:p>
            <a:pPr marL="514350" indent="-514350" algn="just">
              <a:buFont typeface="Wingdings" panose="05000000000000000000" pitchFamily="2" charset="2"/>
              <a:buChar char="Ø"/>
            </a:pPr>
            <a:endParaRPr lang="tr-TR" sz="1600" dirty="0">
              <a:latin typeface="Times New Roman" panose="02020603050405020304" pitchFamily="18" charset="0"/>
              <a:cs typeface="Times New Roman" panose="02020603050405020304" pitchFamily="18" charset="0"/>
            </a:endParaRPr>
          </a:p>
          <a:p>
            <a:pPr marL="514350" indent="-514350" algn="jus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Futbol Sahası </a:t>
            </a:r>
            <a:r>
              <a:rPr lang="tr-TR" sz="1600" dirty="0" smtClean="0">
                <a:latin typeface="Times New Roman" panose="02020603050405020304" pitchFamily="18" charset="0"/>
                <a:cs typeface="Times New Roman" panose="02020603050405020304" pitchFamily="18" charset="0"/>
              </a:rPr>
              <a:t>( Çim Saha)</a:t>
            </a:r>
          </a:p>
          <a:p>
            <a:pPr marL="514350" indent="-514350" algn="just">
              <a:buFont typeface="Wingdings" panose="05000000000000000000" pitchFamily="2" charset="2"/>
              <a:buChar char="Ø"/>
            </a:pPr>
            <a:endParaRPr lang="tr-TR" sz="1600" dirty="0">
              <a:latin typeface="Times New Roman" panose="02020603050405020304" pitchFamily="18" charset="0"/>
              <a:cs typeface="Times New Roman" panose="02020603050405020304" pitchFamily="18" charset="0"/>
            </a:endParaRPr>
          </a:p>
          <a:p>
            <a:pPr marL="514350" indent="-514350" algn="just">
              <a:buFont typeface="Wingdings" panose="05000000000000000000" pitchFamily="2" charset="2"/>
              <a:buChar char="Ø"/>
            </a:pPr>
            <a:endParaRPr lang="tr-TR" sz="1600" dirty="0">
              <a:latin typeface="Times New Roman" panose="02020603050405020304" pitchFamily="18" charset="0"/>
              <a:cs typeface="Times New Roman" panose="02020603050405020304" pitchFamily="18" charset="0"/>
            </a:endParaRPr>
          </a:p>
          <a:p>
            <a:pPr marL="514350" indent="-514350" algn="jus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Bisiklet </a:t>
            </a:r>
            <a:r>
              <a:rPr lang="tr-TR" sz="1600" dirty="0" smtClean="0">
                <a:latin typeface="Times New Roman" panose="02020603050405020304" pitchFamily="18" charset="0"/>
                <a:cs typeface="Times New Roman" panose="02020603050405020304" pitchFamily="18" charset="0"/>
              </a:rPr>
              <a:t>Evi</a:t>
            </a:r>
          </a:p>
          <a:p>
            <a:pPr marL="514350" indent="-514350" algn="just">
              <a:buFont typeface="Wingdings" panose="05000000000000000000" pitchFamily="2" charset="2"/>
              <a:buChar char="Ø"/>
            </a:pPr>
            <a:endParaRPr lang="tr-TR" sz="1600" dirty="0">
              <a:latin typeface="Times New Roman" panose="02020603050405020304" pitchFamily="18" charset="0"/>
              <a:cs typeface="Times New Roman" panose="02020603050405020304" pitchFamily="18" charset="0"/>
            </a:endParaRPr>
          </a:p>
          <a:p>
            <a:pPr marL="514350" indent="-514350" algn="jus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Açık Spor Sahaları (Voleybol, Basketbol, </a:t>
            </a:r>
            <a:r>
              <a:rPr lang="tr-TR" sz="1600" dirty="0" smtClean="0">
                <a:latin typeface="Times New Roman" panose="02020603050405020304" pitchFamily="18" charset="0"/>
                <a:cs typeface="Times New Roman" panose="02020603050405020304" pitchFamily="18" charset="0"/>
              </a:rPr>
              <a:t>Çim Futbol Sahası , </a:t>
            </a:r>
            <a:r>
              <a:rPr lang="tr-TR" sz="1600" dirty="0">
                <a:latin typeface="Times New Roman" panose="02020603050405020304" pitchFamily="18" charset="0"/>
                <a:cs typeface="Times New Roman" panose="02020603050405020304" pitchFamily="18" charset="0"/>
              </a:rPr>
              <a:t>Tenis </a:t>
            </a:r>
            <a:r>
              <a:rPr lang="tr-TR" sz="1600" dirty="0" smtClean="0">
                <a:latin typeface="Times New Roman" panose="02020603050405020304" pitchFamily="18" charset="0"/>
                <a:cs typeface="Times New Roman" panose="02020603050405020304" pitchFamily="18" charset="0"/>
              </a:rPr>
              <a:t>Kortları, Açık Halı Saha) </a:t>
            </a:r>
          </a:p>
          <a:p>
            <a:pPr algn="just"/>
            <a:endParaRPr lang="tr-TR" sz="1700" dirty="0" smtClean="0"/>
          </a:p>
          <a:p>
            <a:pPr marL="514350" indent="-514350" algn="just">
              <a:buFont typeface="+mj-lt"/>
              <a:buAutoNum type="arabicPeriod"/>
            </a:pPr>
            <a:endParaRPr lang="tr-TR" sz="1700" dirty="0"/>
          </a:p>
          <a:p>
            <a:pPr algn="just"/>
            <a:r>
              <a:rPr lang="tr-TR" dirty="0" smtClean="0"/>
              <a:t>		</a:t>
            </a:r>
          </a:p>
          <a:p>
            <a:pPr algn="just"/>
            <a:endParaRPr lang="tr-TR" dirty="0"/>
          </a:p>
          <a:p>
            <a:pPr algn="just"/>
            <a:endParaRPr lang="tr-TR" dirty="0" smtClean="0"/>
          </a:p>
          <a:p>
            <a:pPr algn="just"/>
            <a:r>
              <a:rPr lang="tr-TR" dirty="0"/>
              <a:t>	</a:t>
            </a:r>
            <a:r>
              <a:rPr lang="tr-TR" dirty="0" smtClean="0"/>
              <a:t>	</a:t>
            </a:r>
          </a:p>
        </p:txBody>
      </p:sp>
      <p:sp>
        <p:nvSpPr>
          <p:cNvPr id="3" name="Aşağı Ok 2"/>
          <p:cNvSpPr/>
          <p:nvPr/>
        </p:nvSpPr>
        <p:spPr>
          <a:xfrm>
            <a:off x="3215666" y="2171700"/>
            <a:ext cx="219808" cy="4396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şağı Ok 10"/>
          <p:cNvSpPr/>
          <p:nvPr/>
        </p:nvSpPr>
        <p:spPr>
          <a:xfrm rot="5400000">
            <a:off x="5183225" y="3598129"/>
            <a:ext cx="219808" cy="6116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Aşağı Ok 11"/>
          <p:cNvSpPr/>
          <p:nvPr/>
        </p:nvSpPr>
        <p:spPr>
          <a:xfrm rot="3171576">
            <a:off x="2281123" y="3206120"/>
            <a:ext cx="219808" cy="4396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Aşağı Ok 12"/>
          <p:cNvSpPr/>
          <p:nvPr/>
        </p:nvSpPr>
        <p:spPr>
          <a:xfrm rot="5618389">
            <a:off x="3585342" y="4917830"/>
            <a:ext cx="219808" cy="5246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Aşağı Ok 14"/>
          <p:cNvSpPr/>
          <p:nvPr/>
        </p:nvSpPr>
        <p:spPr>
          <a:xfrm rot="5400000">
            <a:off x="5010536" y="1816691"/>
            <a:ext cx="219808" cy="7100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1709462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660861" y="184799"/>
            <a:ext cx="11538065" cy="601662"/>
          </a:xfrm>
        </p:spPr>
        <p:txBody>
          <a:bodyPr>
            <a:normAutofit/>
          </a:bodyPr>
          <a:lstStyle/>
          <a:p>
            <a:pPr algn="ctr"/>
            <a:r>
              <a:rPr lang="tr-TR" sz="3200" b="1" dirty="0" smtClean="0">
                <a:latin typeface="+mn-lt"/>
              </a:rPr>
              <a:t>SPOR MÜDÜRLÜĞÜ</a:t>
            </a:r>
            <a:endParaRPr lang="tr-TR" sz="3200" dirty="0">
              <a:latin typeface="+mn-lt"/>
            </a:endParaRPr>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SPOR MÜDÜRLÜĞÜ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14" name="Dikdörtgen 13"/>
          <p:cNvSpPr/>
          <p:nvPr/>
        </p:nvSpPr>
        <p:spPr>
          <a:xfrm>
            <a:off x="256261" y="934221"/>
            <a:ext cx="10973506" cy="7117846"/>
          </a:xfrm>
          <a:prstGeom prst="rect">
            <a:avLst/>
          </a:prstGeom>
        </p:spPr>
        <p:txBody>
          <a:bodyPr wrap="square">
            <a:spAutoFit/>
          </a:bodyPr>
          <a:lstStyle/>
          <a:p>
            <a:pPr algn="just"/>
            <a:r>
              <a:rPr lang="tr-TR" sz="1200" dirty="0" smtClean="0">
                <a:latin typeface="Times New Roman" panose="02020603050405020304" pitchFamily="18" charset="0"/>
                <a:cs typeface="Times New Roman" panose="02020603050405020304" pitchFamily="18" charset="0"/>
              </a:rPr>
              <a:t>Spor Müdürlüğümüzün tüm tesislerinden aşağıda belirtildiği gibi yararlanabilirsiniz,</a:t>
            </a:r>
            <a:endParaRPr lang="tr-TR" sz="1200" dirty="0">
              <a:latin typeface="Times New Roman" panose="02020603050405020304" pitchFamily="18" charset="0"/>
              <a:cs typeface="Times New Roman" panose="02020603050405020304" pitchFamily="18" charset="0"/>
            </a:endParaRPr>
          </a:p>
          <a:p>
            <a:pPr marL="171450" indent="-171450" algn="just">
              <a:lnSpc>
                <a:spcPct val="115000"/>
              </a:lnSpc>
              <a:spcAft>
                <a:spcPts val="1000"/>
              </a:spcAft>
              <a:buFont typeface="Wingdings" panose="05000000000000000000" pitchFamily="2" charset="2"/>
              <a:buChar char="Ø"/>
            </a:pPr>
            <a:r>
              <a:rPr lang="tr-TR" sz="1200" dirty="0">
                <a:latin typeface="Times New Roman" panose="02020603050405020304" pitchFamily="18" charset="0"/>
                <a:cs typeface="Times New Roman" panose="02020603050405020304" pitchFamily="18" charset="0"/>
              </a:rPr>
              <a:t> Üniversitemiz </a:t>
            </a:r>
            <a:r>
              <a:rPr lang="tr-TR" sz="1200" dirty="0" smtClean="0">
                <a:latin typeface="Times New Roman" panose="02020603050405020304" pitchFamily="18" charset="0"/>
                <a:cs typeface="Times New Roman" panose="02020603050405020304" pitchFamily="18" charset="0"/>
              </a:rPr>
              <a:t>öğrencileri </a:t>
            </a:r>
            <a:r>
              <a:rPr lang="tr-TR" sz="1200" dirty="0">
                <a:latin typeface="Times New Roman" panose="02020603050405020304" pitchFamily="18" charset="0"/>
                <a:cs typeface="Times New Roman" panose="02020603050405020304" pitchFamily="18" charset="0"/>
              </a:rPr>
              <a:t>Ziraat Bankası tarafından verilen kampüs kart ile kampanya tanıtım ücretine göre </a:t>
            </a:r>
            <a:r>
              <a:rPr lang="tr-TR" sz="1200" dirty="0" smtClean="0">
                <a:latin typeface="Times New Roman" panose="02020603050405020304" pitchFamily="18" charset="0"/>
                <a:cs typeface="Times New Roman" panose="02020603050405020304" pitchFamily="18" charset="0"/>
              </a:rPr>
              <a:t>yararlanabilmektedir.</a:t>
            </a:r>
          </a:p>
          <a:p>
            <a:pPr marL="171450" indent="-171450" algn="just">
              <a:lnSpc>
                <a:spcPct val="115000"/>
              </a:lnSpc>
              <a:spcAft>
                <a:spcPts val="1000"/>
              </a:spcAft>
              <a:buFont typeface="Wingdings" panose="05000000000000000000" pitchFamily="2" charset="2"/>
              <a:buChar char="Ø"/>
            </a:pP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Kayıt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sırasında Ziraat </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Bankası kampüs kartlarını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alamayan öğrenciler </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kampüs kartlarını alana kadarki süreçte üniversitemiz öğrencisi olduklarını gösteren öğrenci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belgeleri ile başka bir bankaya ait karttan </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kampanya ücreti üzerinden ödeme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yaparak tesislerimizi </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kullanabilirler. </a:t>
            </a:r>
            <a:r>
              <a:rPr lang="tr-TR" sz="1200" b="1" u="sng" dirty="0" smtClean="0">
                <a:latin typeface="Times New Roman" panose="02020603050405020304" pitchFamily="18" charset="0"/>
                <a:ea typeface="Times New Roman" panose="02020603050405020304" pitchFamily="18" charset="0"/>
                <a:cs typeface="Times New Roman" panose="02020603050405020304" pitchFamily="18" charset="0"/>
              </a:rPr>
              <a:t>Nakit ödeme alınmamaktadır.</a:t>
            </a:r>
          </a:p>
          <a:p>
            <a:pPr marL="171450" indent="-171450" algn="just">
              <a:lnSpc>
                <a:spcPct val="115000"/>
              </a:lnSpc>
              <a:spcAft>
                <a:spcPts val="1000"/>
              </a:spcAft>
              <a:buFont typeface="Wingdings" panose="05000000000000000000" pitchFamily="2" charset="2"/>
              <a:buChar char="Ø"/>
            </a:pP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Müdürlüğümüzün resmi internet sitesinden tesislerimiz ve ücretleri hakkında güncel bilgilere ulaşılabilir. </a:t>
            </a:r>
            <a:r>
              <a:rPr lang="tr-TR" sz="1200" dirty="0" smtClean="0">
                <a:latin typeface="Times New Roman" panose="02020603050405020304" pitchFamily="18" charset="0"/>
                <a:cs typeface="Times New Roman" panose="02020603050405020304" pitchFamily="18" charset="0"/>
              </a:rPr>
              <a:t>(</a:t>
            </a:r>
            <a:r>
              <a:rPr lang="tr-TR" sz="1200" dirty="0">
                <a:latin typeface="Times New Roman" panose="02020603050405020304" pitchFamily="18" charset="0"/>
                <a:cs typeface="Times New Roman" panose="02020603050405020304" pitchFamily="18" charset="0"/>
              </a:rPr>
              <a:t>https://spor.cu.edu.tr/) </a:t>
            </a:r>
          </a:p>
          <a:p>
            <a:pPr marL="171450" indent="-171450" algn="just">
              <a:lnSpc>
                <a:spcPct val="115000"/>
              </a:lnSpc>
              <a:spcAft>
                <a:spcPts val="1000"/>
              </a:spcAft>
              <a:buFont typeface="Wingdings" panose="05000000000000000000" pitchFamily="2" charset="2"/>
              <a:buChar char="Ø"/>
            </a:pPr>
            <a:r>
              <a:rPr lang="tr-TR" sz="1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Üniversitemiz Spor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Bilimleri </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Fakültesinde eğitim gören öğrencilerimiz,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eğitim –öğretim yılı  </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dersleri için tesislerimizi eğitim amacıyla kullanmaktadırlar.</a:t>
            </a:r>
            <a:endParaRPr lang="tr-TR" sz="1200" dirty="0">
              <a:latin typeface="Times New Roman" panose="02020603050405020304" pitchFamily="18" charset="0"/>
              <a:ea typeface="Times New Roman" panose="02020603050405020304" pitchFamily="18" charset="0"/>
              <a:cs typeface="Times New Roman" panose="02020603050405020304" pitchFamily="18" charset="0"/>
            </a:endParaRPr>
          </a:p>
          <a:p>
            <a:pPr marL="171450" indent="-171450" algn="just">
              <a:lnSpc>
                <a:spcPct val="115000"/>
              </a:lnSpc>
              <a:spcAft>
                <a:spcPts val="1000"/>
              </a:spcAft>
              <a:buFont typeface="Wingdings" panose="05000000000000000000" pitchFamily="2" charset="2"/>
              <a:buChar char="Ø"/>
            </a:pPr>
            <a:r>
              <a:rPr lang="tr-TR" sz="1200" dirty="0">
                <a:latin typeface="Times New Roman" panose="02020603050405020304" pitchFamily="18" charset="0"/>
                <a:ea typeface="Times New Roman" panose="02020603050405020304" pitchFamily="18" charset="0"/>
                <a:cs typeface="Times New Roman" panose="02020603050405020304" pitchFamily="18" charset="0"/>
              </a:rPr>
              <a:t>Rektörlüğümüz tarafından açılan Alan Dışı </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Seçmeli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D</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ersler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veya Müdürlüğümüz tarafından belirlenen bireysel kullanım saatlerinde bireysel olarak  yararlanılmaktadır</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171450" indent="-171450" algn="just">
              <a:lnSpc>
                <a:spcPct val="115000"/>
              </a:lnSpc>
              <a:spcAft>
                <a:spcPts val="1000"/>
              </a:spcAft>
              <a:buFont typeface="Wingdings" panose="05000000000000000000" pitchFamily="2" charset="2"/>
              <a:buChar char="Ø"/>
            </a:pPr>
            <a:r>
              <a:rPr lang="tr-TR" sz="1200" dirty="0" smtClean="0">
                <a:latin typeface="Times New Roman" panose="02020603050405020304" pitchFamily="18" charset="0"/>
                <a:cs typeface="Times New Roman" panose="02020603050405020304" pitchFamily="18" charset="0"/>
              </a:rPr>
              <a:t>Tesisimiz kapsamında hizmet veren salonlarımızı, </a:t>
            </a:r>
            <a:r>
              <a:rPr lang="tr-TR" sz="1200" dirty="0">
                <a:latin typeface="Times New Roman" panose="02020603050405020304" pitchFamily="18" charset="0"/>
                <a:cs typeface="Times New Roman" panose="02020603050405020304" pitchFamily="18" charset="0"/>
              </a:rPr>
              <a:t>spor kıyafetleriniz  ve spor ayakkabılarınızla </a:t>
            </a:r>
            <a:r>
              <a:rPr lang="tr-TR" sz="1200" dirty="0" smtClean="0">
                <a:latin typeface="Times New Roman" panose="02020603050405020304" pitchFamily="18" charset="0"/>
                <a:cs typeface="Times New Roman" panose="02020603050405020304" pitchFamily="18" charset="0"/>
              </a:rPr>
              <a:t>kullanabilirsiniz.</a:t>
            </a:r>
          </a:p>
          <a:p>
            <a:pPr marL="171450" indent="-171450" algn="just">
              <a:lnSpc>
                <a:spcPct val="115000"/>
              </a:lnSpc>
              <a:spcAft>
                <a:spcPts val="1000"/>
              </a:spcAft>
              <a:buFont typeface="Wingdings" panose="05000000000000000000" pitchFamily="2" charset="2"/>
              <a:buChar char="Ø"/>
            </a:pPr>
            <a:r>
              <a:rPr lang="tr-TR" sz="1200" dirty="0">
                <a:latin typeface="Times New Roman" panose="02020603050405020304" pitchFamily="18" charset="0"/>
                <a:cs typeface="Times New Roman" panose="02020603050405020304" pitchFamily="18" charset="0"/>
              </a:rPr>
              <a:t>Tesisimiz kapsamında hizmet veren </a:t>
            </a:r>
            <a:r>
              <a:rPr lang="tr-TR" sz="1200" dirty="0" smtClean="0">
                <a:latin typeface="Times New Roman" panose="02020603050405020304" pitchFamily="18" charset="0"/>
                <a:cs typeface="Times New Roman" panose="02020603050405020304" pitchFamily="18" charset="0"/>
              </a:rPr>
              <a:t>salonlarımızın içerisinde duş </a:t>
            </a:r>
            <a:r>
              <a:rPr lang="tr-TR" sz="1200" dirty="0">
                <a:latin typeface="Times New Roman" panose="02020603050405020304" pitchFamily="18" charset="0"/>
                <a:cs typeface="Times New Roman" panose="02020603050405020304" pitchFamily="18" charset="0"/>
              </a:rPr>
              <a:t>almanıza ve üzerinizi  değiştirmenize imkan sağlayan soyunma odaları mevcuttur.</a:t>
            </a:r>
          </a:p>
          <a:p>
            <a:pPr marL="171450" indent="-171450" algn="just">
              <a:lnSpc>
                <a:spcPct val="115000"/>
              </a:lnSpc>
              <a:spcAft>
                <a:spcPts val="1000"/>
              </a:spcAft>
              <a:buFont typeface="Wingdings" panose="05000000000000000000" pitchFamily="2" charset="2"/>
              <a:buChar char="Ø"/>
            </a:pP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 Her tesis için belirlenen Kullanım Kurallarına uyulmak şartıyla yararlanabilirsiniz.</a:t>
            </a:r>
          </a:p>
          <a:p>
            <a:pPr algn="just">
              <a:lnSpc>
                <a:spcPct val="115000"/>
              </a:lnSpc>
              <a:spcAft>
                <a:spcPts val="1000"/>
              </a:spcAft>
            </a:pPr>
            <a:r>
              <a:rPr lang="tr-TR" sz="1200" b="1" dirty="0" smtClean="0">
                <a:latin typeface="Times New Roman" panose="02020603050405020304" pitchFamily="18" charset="0"/>
                <a:ea typeface="Times New Roman" panose="02020603050405020304" pitchFamily="18" charset="0"/>
                <a:cs typeface="Times New Roman" panose="02020603050405020304" pitchFamily="18" charset="0"/>
              </a:rPr>
              <a:t>BİSİKLET EVİ;</a:t>
            </a:r>
          </a:p>
          <a:p>
            <a:pPr marL="285750" indent="-285750" algn="just">
              <a:buFont typeface="Wingdings" panose="05000000000000000000" pitchFamily="2" charset="2"/>
              <a:buChar char="Ø"/>
            </a:pPr>
            <a:r>
              <a:rPr lang="tr-TR" sz="1200" dirty="0" err="1"/>
              <a:t>Üniveristemiz</a:t>
            </a:r>
            <a:r>
              <a:rPr lang="tr-TR" sz="1200" dirty="0"/>
              <a:t> kampüsü içerisinde bulunan Ziraat Bankası binası yanında hizmet vermektedir.</a:t>
            </a:r>
          </a:p>
          <a:p>
            <a:pPr algn="just"/>
            <a:endParaRPr lang="tr-TR" sz="1200" dirty="0"/>
          </a:p>
          <a:p>
            <a:pPr marL="285750" indent="-285750" algn="just">
              <a:buFont typeface="Wingdings" panose="05000000000000000000" pitchFamily="2" charset="2"/>
              <a:buChar char="Ø"/>
            </a:pPr>
            <a:r>
              <a:rPr lang="tr-TR" sz="1200" dirty="0"/>
              <a:t>Çukurova Üniversitesi Bisiklet Evi’nden kiralanan bisiklet sözleşme/protokol ile öğrencinin zimmetine </a:t>
            </a:r>
            <a:r>
              <a:rPr lang="tr-TR" sz="1200" dirty="0" smtClean="0"/>
              <a:t>verilmektedir.</a:t>
            </a:r>
            <a:endParaRPr lang="tr-TR" sz="1200" dirty="0"/>
          </a:p>
          <a:p>
            <a:pPr marL="285750" indent="-285750" algn="just">
              <a:buFont typeface="Wingdings" panose="05000000000000000000" pitchFamily="2" charset="2"/>
              <a:buChar char="Ø"/>
            </a:pPr>
            <a:endParaRPr lang="tr-TR" sz="1200" dirty="0"/>
          </a:p>
          <a:p>
            <a:pPr marL="285750" indent="-285750" algn="just">
              <a:buFont typeface="Wingdings" panose="05000000000000000000" pitchFamily="2" charset="2"/>
              <a:buChar char="Ø"/>
            </a:pPr>
            <a:r>
              <a:rPr lang="tr-TR" sz="1200" dirty="0"/>
              <a:t>Bisiklet kiralamak için kaydı alınan öğrenci üzerine sadece 1 (bir) adet bisiklet verilebilmektedir</a:t>
            </a:r>
            <a:r>
              <a:rPr lang="tr-TR" sz="1200" dirty="0" smtClean="0"/>
              <a:t>.</a:t>
            </a:r>
          </a:p>
          <a:p>
            <a:pPr algn="just"/>
            <a:endParaRPr lang="tr-TR" sz="1200" dirty="0"/>
          </a:p>
          <a:p>
            <a:pPr marL="171450" indent="-171450" algn="just">
              <a:lnSpc>
                <a:spcPct val="115000"/>
              </a:lnSpc>
              <a:spcAft>
                <a:spcPts val="1000"/>
              </a:spcAft>
              <a:buFont typeface="Wingdings" panose="05000000000000000000" pitchFamily="2" charset="2"/>
              <a:buChar char="Ø"/>
            </a:pPr>
            <a:r>
              <a:rPr lang="tr-TR" sz="1200" dirty="0"/>
              <a:t>Bisiklet kiralaması yapan öğrencinin mezuniyeti halinde Bisiklet </a:t>
            </a:r>
            <a:r>
              <a:rPr lang="tr-TR" sz="1200" dirty="0" smtClean="0"/>
              <a:t>Evi’nden </a:t>
            </a:r>
            <a:r>
              <a:rPr lang="tr-TR" sz="1200" dirty="0"/>
              <a:t>ilişik kesme işlemi yapılması zorunludur</a:t>
            </a:r>
            <a:r>
              <a:rPr lang="tr-TR" sz="1200" dirty="0" smtClean="0"/>
              <a:t>.</a:t>
            </a:r>
          </a:p>
          <a:p>
            <a:pPr marL="171450" indent="-171450" algn="just">
              <a:lnSpc>
                <a:spcPct val="115000"/>
              </a:lnSpc>
              <a:spcAft>
                <a:spcPts val="1000"/>
              </a:spcAft>
              <a:buFont typeface="Wingdings" panose="05000000000000000000" pitchFamily="2" charset="2"/>
              <a:buChar char="Ø"/>
            </a:pPr>
            <a:r>
              <a:rPr lang="tr-TR" sz="1200" dirty="0"/>
              <a:t>Bisiklet teslim edilirken ve teslim alınırken teknik kontrolden geçirilir. Teslim alma sırasında bisiklette veya donanımlarında parça değişimi gerektirecek bir arıza tespit edilirse protokol gereği bu parçanın ücreti bisikleti kiralayan kişi tarafından karşılanır.</a:t>
            </a:r>
          </a:p>
          <a:p>
            <a:pPr marL="171450" indent="-171450" algn="just">
              <a:lnSpc>
                <a:spcPct val="115000"/>
              </a:lnSpc>
              <a:spcAft>
                <a:spcPts val="1000"/>
              </a:spcAft>
              <a:buFont typeface="Wingdings" panose="05000000000000000000" pitchFamily="2" charset="2"/>
              <a:buChar char="Ø"/>
            </a:pPr>
            <a:endParaRPr lang="tr-TR" sz="1200" dirty="0"/>
          </a:p>
          <a:p>
            <a:pPr marL="171450" indent="-171450" algn="just">
              <a:lnSpc>
                <a:spcPct val="115000"/>
              </a:lnSpc>
              <a:spcAft>
                <a:spcPts val="1000"/>
              </a:spcAft>
              <a:buFont typeface="Wingdings" panose="05000000000000000000" pitchFamily="2" charset="2"/>
              <a:buChar char="Ø"/>
            </a:pPr>
            <a:endParaRPr lang="tr-TR" sz="1200" dirty="0" smtClean="0">
              <a:latin typeface="Times New Roman" panose="02020603050405020304" pitchFamily="18" charset="0"/>
              <a:cs typeface="Times New Roman" panose="02020603050405020304" pitchFamily="18" charset="0"/>
            </a:endParaRPr>
          </a:p>
          <a:p>
            <a:pPr algn="just"/>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tr-TR"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tr-TR" dirty="0" smtClean="0">
              <a:latin typeface="Times New Roman" panose="02020603050405020304" pitchFamily="18" charset="0"/>
              <a:cs typeface="Times New Roman" panose="02020603050405020304" pitchFamily="18" charset="0"/>
            </a:endParaRPr>
          </a:p>
          <a:p>
            <a:pPr algn="just"/>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614238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465513" y="184799"/>
            <a:ext cx="11733413" cy="601662"/>
          </a:xfrm>
        </p:spPr>
        <p:txBody>
          <a:bodyPr>
            <a:normAutofit fontScale="90000"/>
          </a:bodyPr>
          <a:lstStyle/>
          <a:p>
            <a:pPr algn="ctr"/>
            <a:r>
              <a:rPr lang="tr-TR" sz="3200" b="1" dirty="0" smtClean="0">
                <a:latin typeface="+mn-lt"/>
                <a:cs typeface="Times New Roman" panose="02020603050405020304" pitchFamily="18" charset="0"/>
              </a:rPr>
              <a:t/>
            </a:r>
            <a:br>
              <a:rPr lang="tr-TR" sz="3200" b="1" dirty="0" smtClean="0">
                <a:latin typeface="+mn-lt"/>
                <a:cs typeface="Times New Roman" panose="02020603050405020304" pitchFamily="18" charset="0"/>
              </a:rPr>
            </a:br>
            <a:r>
              <a:rPr lang="tr-TR" sz="3200" b="1" dirty="0" smtClean="0">
                <a:latin typeface="+mn-lt"/>
                <a:cs typeface="Times New Roman" panose="02020603050405020304" pitchFamily="18" charset="0"/>
              </a:rPr>
              <a:t>SPOR MÜDÜRLÜĞÜ </a:t>
            </a:r>
            <a:br>
              <a:rPr lang="tr-TR" sz="3200" b="1" dirty="0" smtClean="0">
                <a:latin typeface="+mn-lt"/>
                <a:cs typeface="Times New Roman" panose="02020603050405020304" pitchFamily="18" charset="0"/>
              </a:rPr>
            </a:br>
            <a:endParaRPr lang="tr-TR" sz="3200" dirty="0">
              <a:latin typeface="+mn-lt"/>
              <a:cs typeface="Times New Roman" panose="02020603050405020304" pitchFamily="18" charset="0"/>
            </a:endParaRPr>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SPOR MÜDÜRLÜĞÜ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3" name="Dikdörtgen 2"/>
          <p:cNvSpPr/>
          <p:nvPr/>
        </p:nvSpPr>
        <p:spPr>
          <a:xfrm>
            <a:off x="2817873" y="1028223"/>
            <a:ext cx="8688407" cy="2125710"/>
          </a:xfrm>
          <a:prstGeom prst="rect">
            <a:avLst/>
          </a:prstGeom>
        </p:spPr>
        <p:txBody>
          <a:bodyPr wrap="square">
            <a:spAutoFit/>
          </a:bodyPr>
          <a:lstStyle/>
          <a:p>
            <a:pPr algn="just">
              <a:lnSpc>
                <a:spcPct val="115000"/>
              </a:lnSpc>
              <a:spcAft>
                <a:spcPts val="1000"/>
              </a:spcAft>
            </a:pPr>
            <a:endParaRPr lang="tr-TR" sz="1200" b="1" dirty="0" smtClean="0">
              <a:latin typeface="Calibri" panose="020F0502020204030204" pitchFamily="34" charset="0"/>
              <a:ea typeface="Times New Roman" panose="02020603050405020304" pitchFamily="18" charset="0"/>
              <a:cs typeface="Times New Roman" panose="02020603050405020304" pitchFamily="18" charset="0"/>
            </a:endParaRPr>
          </a:p>
          <a:p>
            <a:pPr algn="just">
              <a:buSzPct val="100000"/>
            </a:pPr>
            <a:r>
              <a:rPr lang="tr-TR" sz="1400" b="1" dirty="0" smtClean="0">
                <a:latin typeface="Times New Roman" panose="02020603050405020304" pitchFamily="18" charset="0"/>
                <a:cs typeface="Times New Roman" panose="02020603050405020304" pitchFamily="18" charset="0"/>
              </a:rPr>
              <a:t>	</a:t>
            </a:r>
            <a:r>
              <a:rPr lang="tr-TR" sz="1200" b="1" dirty="0" smtClean="0">
                <a:latin typeface="Times New Roman" panose="02020603050405020304" pitchFamily="18" charset="0"/>
                <a:cs typeface="Times New Roman" panose="02020603050405020304" pitchFamily="18" charset="0"/>
              </a:rPr>
              <a:t>LÜTFULLAH AKSUNGUR KAPALI SPOR SALONU;</a:t>
            </a:r>
          </a:p>
          <a:p>
            <a:pPr algn="just">
              <a:buSzPct val="100000"/>
              <a:buFont typeface="Wingdings" panose="05000000000000000000" pitchFamily="2" charset="2"/>
              <a:buChar char="Ø"/>
            </a:pPr>
            <a:r>
              <a:rPr lang="tr-TR" sz="1200" dirty="0" smtClean="0">
                <a:latin typeface="Times New Roman" panose="02020603050405020304" pitchFamily="18" charset="0"/>
                <a:cs typeface="Times New Roman" panose="02020603050405020304" pitchFamily="18" charset="0"/>
              </a:rPr>
              <a:t>Spor </a:t>
            </a:r>
            <a:r>
              <a:rPr lang="tr-TR" sz="1200" dirty="0">
                <a:latin typeface="Times New Roman" panose="02020603050405020304" pitchFamily="18" charset="0"/>
                <a:cs typeface="Times New Roman" panose="02020603050405020304" pitchFamily="18" charset="0"/>
              </a:rPr>
              <a:t>salonu içerisinde müsabaka salonu, antrenman salonu, masatenisi salonu bulunmaktadır</a:t>
            </a:r>
            <a:r>
              <a:rPr lang="tr-TR" sz="1200" dirty="0" smtClean="0">
                <a:latin typeface="Times New Roman" panose="02020603050405020304" pitchFamily="18" charset="0"/>
                <a:cs typeface="Times New Roman" panose="02020603050405020304" pitchFamily="18" charset="0"/>
              </a:rPr>
              <a:t>.</a:t>
            </a:r>
          </a:p>
          <a:p>
            <a:pPr algn="just">
              <a:buSzPct val="100000"/>
            </a:pPr>
            <a:endParaRPr lang="tr-TR" sz="1200" dirty="0">
              <a:latin typeface="Times New Roman" panose="02020603050405020304" pitchFamily="18" charset="0"/>
              <a:cs typeface="Times New Roman" panose="02020603050405020304" pitchFamily="18" charset="0"/>
            </a:endParaRPr>
          </a:p>
          <a:p>
            <a:pPr algn="just">
              <a:buSzPct val="100000"/>
              <a:buFont typeface="Wingdings" panose="05000000000000000000" pitchFamily="2" charset="2"/>
              <a:buChar char="Ø"/>
            </a:pPr>
            <a:r>
              <a:rPr lang="tr-TR" sz="1200" dirty="0" smtClean="0">
                <a:latin typeface="Times New Roman" panose="02020603050405020304" pitchFamily="18" charset="0"/>
                <a:cs typeface="Times New Roman" panose="02020603050405020304" pitchFamily="18" charset="0"/>
              </a:rPr>
              <a:t>Spor </a:t>
            </a:r>
            <a:r>
              <a:rPr lang="tr-TR" sz="1200" dirty="0">
                <a:latin typeface="Times New Roman" panose="02020603050405020304" pitchFamily="18" charset="0"/>
                <a:cs typeface="Times New Roman" panose="02020603050405020304" pitchFamily="18" charset="0"/>
              </a:rPr>
              <a:t>salonunda </a:t>
            </a:r>
            <a:r>
              <a:rPr lang="tr-TR" sz="1200" dirty="0" smtClean="0">
                <a:latin typeface="Times New Roman" panose="02020603050405020304" pitchFamily="18" charset="0"/>
                <a:cs typeface="Times New Roman" panose="02020603050405020304" pitchFamily="18" charset="0"/>
              </a:rPr>
              <a:t>basketbol</a:t>
            </a:r>
            <a:r>
              <a:rPr lang="tr-TR" sz="1200" dirty="0">
                <a:latin typeface="Times New Roman" panose="02020603050405020304" pitchFamily="18" charset="0"/>
                <a:cs typeface="Times New Roman" panose="02020603050405020304" pitchFamily="18" charset="0"/>
              </a:rPr>
              <a:t>, </a:t>
            </a:r>
            <a:r>
              <a:rPr lang="tr-TR" sz="1200" dirty="0" smtClean="0">
                <a:latin typeface="Times New Roman" panose="02020603050405020304" pitchFamily="18" charset="0"/>
                <a:cs typeface="Times New Roman" panose="02020603050405020304" pitchFamily="18" charset="0"/>
              </a:rPr>
              <a:t>voleybol</a:t>
            </a:r>
            <a:r>
              <a:rPr lang="tr-TR" sz="1200" dirty="0">
                <a:latin typeface="Times New Roman" panose="02020603050405020304" pitchFamily="18" charset="0"/>
                <a:cs typeface="Times New Roman" panose="02020603050405020304" pitchFamily="18" charset="0"/>
              </a:rPr>
              <a:t>, </a:t>
            </a:r>
            <a:r>
              <a:rPr lang="tr-TR" sz="1200" dirty="0" smtClean="0">
                <a:latin typeface="Times New Roman" panose="02020603050405020304" pitchFamily="18" charset="0"/>
                <a:cs typeface="Times New Roman" panose="02020603050405020304" pitchFamily="18" charset="0"/>
              </a:rPr>
              <a:t>masatenisi sporları yapılabilmektedir.</a:t>
            </a:r>
          </a:p>
          <a:p>
            <a:pPr algn="just">
              <a:buSzPct val="100000"/>
            </a:pPr>
            <a:endParaRPr lang="tr-TR" sz="1200" dirty="0" smtClean="0">
              <a:latin typeface="Times New Roman" panose="02020603050405020304" pitchFamily="18" charset="0"/>
              <a:cs typeface="Times New Roman" panose="02020603050405020304" pitchFamily="18" charset="0"/>
            </a:endParaRPr>
          </a:p>
          <a:p>
            <a:pPr algn="just">
              <a:buSzPct val="100000"/>
              <a:buFont typeface="Wingdings" panose="05000000000000000000" pitchFamily="2" charset="2"/>
              <a:buChar char="Ø"/>
            </a:pPr>
            <a:r>
              <a:rPr lang="tr-TR" sz="1200" dirty="0" smtClean="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Fitness</a:t>
            </a:r>
            <a:r>
              <a:rPr lang="tr-TR" sz="1200" dirty="0">
                <a:latin typeface="Times New Roman" panose="02020603050405020304" pitchFamily="18" charset="0"/>
                <a:cs typeface="Times New Roman" panose="02020603050405020304" pitchFamily="18" charset="0"/>
              </a:rPr>
              <a:t> Salonunda  </a:t>
            </a:r>
            <a:r>
              <a:rPr lang="tr-TR" sz="1200" u="sng" dirty="0">
                <a:solidFill>
                  <a:srgbClr val="FF0000"/>
                </a:solidFill>
                <a:latin typeface="Times New Roman" panose="02020603050405020304" pitchFamily="18" charset="0"/>
                <a:cs typeface="Times New Roman" panose="02020603050405020304" pitchFamily="18" charset="0"/>
              </a:rPr>
              <a:t>aletli </a:t>
            </a:r>
            <a:r>
              <a:rPr lang="tr-TR" sz="1200" u="sng" dirty="0" smtClean="0">
                <a:solidFill>
                  <a:srgbClr val="FF0000"/>
                </a:solidFill>
                <a:latin typeface="Times New Roman" panose="02020603050405020304" pitchFamily="18" charset="0"/>
                <a:cs typeface="Times New Roman" panose="02020603050405020304" pitchFamily="18" charset="0"/>
              </a:rPr>
              <a:t>spor  </a:t>
            </a:r>
            <a:r>
              <a:rPr lang="tr-TR" sz="1200" dirty="0">
                <a:latin typeface="Times New Roman" panose="02020603050405020304" pitchFamily="18" charset="0"/>
                <a:cs typeface="Times New Roman" panose="02020603050405020304" pitchFamily="18" charset="0"/>
              </a:rPr>
              <a:t>yapılabilmektedir</a:t>
            </a:r>
            <a:r>
              <a:rPr lang="tr-TR" sz="1200" dirty="0" smtClean="0">
                <a:latin typeface="Times New Roman" panose="02020603050405020304" pitchFamily="18" charset="0"/>
                <a:cs typeface="Times New Roman" panose="02020603050405020304" pitchFamily="18" charset="0"/>
              </a:rPr>
              <a:t>.</a:t>
            </a:r>
          </a:p>
          <a:p>
            <a:pPr algn="just">
              <a:buSzPct val="100000"/>
            </a:pPr>
            <a:endParaRPr lang="tr-TR" sz="1200" dirty="0" smtClean="0">
              <a:latin typeface="Times New Roman" panose="02020603050405020304" pitchFamily="18" charset="0"/>
              <a:cs typeface="Times New Roman" panose="02020603050405020304" pitchFamily="18" charset="0"/>
            </a:endParaRPr>
          </a:p>
          <a:p>
            <a:pPr algn="just">
              <a:buSzPct val="100000"/>
              <a:buFont typeface="Wingdings" panose="05000000000000000000" pitchFamily="2" charset="2"/>
              <a:buChar char="Ø"/>
            </a:pPr>
            <a:r>
              <a:rPr lang="tr-TR" sz="1200" dirty="0">
                <a:latin typeface="Times New Roman" panose="02020603050405020304" pitchFamily="18" charset="0"/>
                <a:cs typeface="Times New Roman" panose="02020603050405020304" pitchFamily="18" charset="0"/>
              </a:rPr>
              <a:t>Salonumuz </a:t>
            </a:r>
            <a:r>
              <a:rPr lang="tr-TR" sz="1200" dirty="0" smtClean="0">
                <a:latin typeface="Times New Roman" panose="02020603050405020304" pitchFamily="18" charset="0"/>
                <a:cs typeface="Times New Roman" panose="02020603050405020304" pitchFamily="18" charset="0"/>
              </a:rPr>
              <a:t>08.00-20.00 </a:t>
            </a:r>
            <a:r>
              <a:rPr lang="tr-TR" sz="1200" dirty="0">
                <a:latin typeface="Times New Roman" panose="02020603050405020304" pitchFamily="18" charset="0"/>
                <a:cs typeface="Times New Roman" panose="02020603050405020304" pitchFamily="18" charset="0"/>
              </a:rPr>
              <a:t>saatleri arasında hizmet vermektedir.</a:t>
            </a:r>
          </a:p>
          <a:p>
            <a:pPr algn="just">
              <a:buSzPct val="100000"/>
              <a:buFont typeface="Wingdings" panose="05000000000000000000" pitchFamily="2" charset="2"/>
              <a:buChar char="Ø"/>
            </a:pPr>
            <a:endParaRPr lang="tr-TR" sz="1200" dirty="0">
              <a:latin typeface="Times New Roman" panose="02020603050405020304" pitchFamily="18" charset="0"/>
              <a:cs typeface="Times New Roman" panose="02020603050405020304" pitchFamily="18" charset="0"/>
            </a:endParaRPr>
          </a:p>
        </p:txBody>
      </p:sp>
      <p:pic>
        <p:nvPicPr>
          <p:cNvPr id="12" name="Picture 2" descr="C:\Users\User\Desktop\tesisler\100_4845.JPG"/>
          <p:cNvPicPr>
            <a:picLocks noChangeAspect="1" noChangeArrowheads="1"/>
          </p:cNvPicPr>
          <p:nvPr/>
        </p:nvPicPr>
        <p:blipFill>
          <a:blip r:embed="rId2" cstate="print"/>
          <a:srcRect/>
          <a:stretch>
            <a:fillRect/>
          </a:stretch>
        </p:blipFill>
        <p:spPr bwMode="auto">
          <a:xfrm>
            <a:off x="153147" y="981029"/>
            <a:ext cx="2159230" cy="16673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2" descr="C:\Users\User\Desktop\tesisler\100_4872.JPG"/>
          <p:cNvPicPr>
            <a:picLocks noChangeAspect="1" noChangeArrowheads="1"/>
          </p:cNvPicPr>
          <p:nvPr/>
        </p:nvPicPr>
        <p:blipFill>
          <a:blip r:embed="rId3" cstate="print"/>
          <a:srcRect/>
          <a:stretch>
            <a:fillRect/>
          </a:stretch>
        </p:blipFill>
        <p:spPr bwMode="auto">
          <a:xfrm>
            <a:off x="178796" y="2842987"/>
            <a:ext cx="2133581" cy="19048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Dikdörtgen 5"/>
          <p:cNvSpPr/>
          <p:nvPr/>
        </p:nvSpPr>
        <p:spPr>
          <a:xfrm>
            <a:off x="2817873" y="3055797"/>
            <a:ext cx="9111762" cy="2354491"/>
          </a:xfrm>
          <a:prstGeom prst="rect">
            <a:avLst/>
          </a:prstGeom>
        </p:spPr>
        <p:txBody>
          <a:bodyPr wrap="square">
            <a:spAutoFit/>
          </a:bodyPr>
          <a:lstStyle/>
          <a:p>
            <a:pPr algn="just">
              <a:lnSpc>
                <a:spcPct val="150000"/>
              </a:lnSpc>
              <a:buSzPct val="100000"/>
            </a:pPr>
            <a:r>
              <a:rPr lang="tr-TR" sz="1400" b="1" dirty="0">
                <a:latin typeface="Times New Roman" panose="02020603050405020304" pitchFamily="18" charset="0"/>
                <a:cs typeface="Times New Roman" panose="02020603050405020304" pitchFamily="18" charset="0"/>
              </a:rPr>
              <a:t>	</a:t>
            </a:r>
            <a:r>
              <a:rPr lang="tr-TR" sz="1200" b="1" dirty="0" smtClean="0">
                <a:latin typeface="Times New Roman" panose="02020603050405020304" pitchFamily="18" charset="0"/>
                <a:cs typeface="Times New Roman" panose="02020603050405020304" pitchFamily="18" charset="0"/>
              </a:rPr>
              <a:t>SAKIP SAPANCI SPOR VE SERGİ SARAYI;</a:t>
            </a:r>
          </a:p>
          <a:p>
            <a:pPr marL="285750" indent="-285750" algn="just">
              <a:lnSpc>
                <a:spcPct val="150000"/>
              </a:lnSpc>
              <a:buSzPct val="100000"/>
              <a:buFont typeface="Wingdings" panose="05000000000000000000" pitchFamily="2" charset="2"/>
              <a:buChar char="Ø"/>
            </a:pPr>
            <a:r>
              <a:rPr lang="tr-TR" sz="1200" dirty="0" smtClean="0">
                <a:latin typeface="Times New Roman" panose="02020603050405020304" pitchFamily="18" charset="0"/>
                <a:cs typeface="Times New Roman" panose="02020603050405020304" pitchFamily="18" charset="0"/>
              </a:rPr>
              <a:t>Salon </a:t>
            </a:r>
            <a:r>
              <a:rPr lang="tr-TR" sz="1200" dirty="0">
                <a:latin typeface="Times New Roman" panose="02020603050405020304" pitchFamily="18" charset="0"/>
                <a:cs typeface="Times New Roman" panose="02020603050405020304" pitchFamily="18" charset="0"/>
              </a:rPr>
              <a:t>içerisi ayrı ayrı bölümler halinde </a:t>
            </a:r>
            <a:r>
              <a:rPr lang="tr-TR" sz="1200" dirty="0" smtClean="0">
                <a:latin typeface="Times New Roman" panose="02020603050405020304" pitchFamily="18" charset="0"/>
                <a:cs typeface="Times New Roman" panose="02020603050405020304" pitchFamily="18" charset="0"/>
              </a:rPr>
              <a:t>basketbol</a:t>
            </a:r>
            <a:r>
              <a:rPr lang="tr-TR" sz="1200" dirty="0">
                <a:latin typeface="Times New Roman" panose="02020603050405020304" pitchFamily="18" charset="0"/>
                <a:cs typeface="Times New Roman" panose="02020603050405020304" pitchFamily="18" charset="0"/>
              </a:rPr>
              <a:t>, </a:t>
            </a:r>
            <a:r>
              <a:rPr lang="tr-TR" sz="1200" dirty="0" smtClean="0">
                <a:latin typeface="Times New Roman" panose="02020603050405020304" pitchFamily="18" charset="0"/>
                <a:cs typeface="Times New Roman" panose="02020603050405020304" pitchFamily="18" charset="0"/>
              </a:rPr>
              <a:t>voleybol </a:t>
            </a:r>
            <a:r>
              <a:rPr lang="tr-TR" sz="1200" dirty="0">
                <a:latin typeface="Times New Roman" panose="02020603050405020304" pitchFamily="18" charset="0"/>
                <a:cs typeface="Times New Roman" panose="02020603050405020304" pitchFamily="18" charset="0"/>
              </a:rPr>
              <a:t>ve </a:t>
            </a:r>
            <a:r>
              <a:rPr lang="tr-TR" sz="1200" dirty="0" smtClean="0">
                <a:latin typeface="Times New Roman" panose="02020603050405020304" pitchFamily="18" charset="0"/>
                <a:cs typeface="Times New Roman" panose="02020603050405020304" pitchFamily="18" charset="0"/>
              </a:rPr>
              <a:t>hentbol  </a:t>
            </a:r>
            <a:r>
              <a:rPr lang="tr-TR" sz="1200" dirty="0">
                <a:latin typeface="Times New Roman" panose="02020603050405020304" pitchFamily="18" charset="0"/>
                <a:cs typeface="Times New Roman" panose="02020603050405020304" pitchFamily="18" charset="0"/>
              </a:rPr>
              <a:t>sahaları ve isteğe bağlı olarak da </a:t>
            </a:r>
            <a:r>
              <a:rPr lang="tr-TR" sz="1200" dirty="0" err="1">
                <a:latin typeface="Times New Roman" panose="02020603050405020304" pitchFamily="18" charset="0"/>
                <a:cs typeface="Times New Roman" panose="02020603050405020304" pitchFamily="18" charset="0"/>
              </a:rPr>
              <a:t>f</a:t>
            </a:r>
            <a:r>
              <a:rPr lang="tr-TR" sz="1200" dirty="0" err="1" smtClean="0">
                <a:latin typeface="Times New Roman" panose="02020603050405020304" pitchFamily="18" charset="0"/>
                <a:cs typeface="Times New Roman" panose="02020603050405020304" pitchFamily="18" charset="0"/>
              </a:rPr>
              <a:t>utsal</a:t>
            </a:r>
            <a:r>
              <a:rPr lang="tr-TR" sz="1200" dirty="0" smtClean="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oynamaya müsait saha bulunmaktadır.</a:t>
            </a:r>
          </a:p>
          <a:p>
            <a:pPr marL="285750" indent="-285750" algn="just">
              <a:lnSpc>
                <a:spcPct val="150000"/>
              </a:lnSpc>
              <a:buSzPct val="100000"/>
              <a:buFont typeface="Wingdings" panose="05000000000000000000" pitchFamily="2" charset="2"/>
              <a:buChar char="Ø"/>
            </a:pPr>
            <a:r>
              <a:rPr lang="tr-TR" sz="1200" dirty="0">
                <a:latin typeface="Times New Roman" panose="02020603050405020304" pitchFamily="18" charset="0"/>
                <a:cs typeface="Times New Roman" panose="02020603050405020304" pitchFamily="18" charset="0"/>
              </a:rPr>
              <a:t>Salon içerisinde bulunan </a:t>
            </a:r>
            <a:r>
              <a:rPr lang="tr-TR" sz="1200" dirty="0" smtClean="0">
                <a:latin typeface="Times New Roman" panose="02020603050405020304" pitchFamily="18" charset="0"/>
                <a:cs typeface="Times New Roman" panose="02020603050405020304" pitchFamily="18" charset="0"/>
              </a:rPr>
              <a:t>tırmanış </a:t>
            </a:r>
            <a:r>
              <a:rPr lang="tr-TR" sz="1200" dirty="0">
                <a:latin typeface="Times New Roman" panose="02020603050405020304" pitchFamily="18" charset="0"/>
                <a:cs typeface="Times New Roman" panose="02020603050405020304" pitchFamily="18" charset="0"/>
              </a:rPr>
              <a:t>d</a:t>
            </a:r>
            <a:r>
              <a:rPr lang="tr-TR" sz="1200" dirty="0" smtClean="0">
                <a:latin typeface="Times New Roman" panose="02020603050405020304" pitchFamily="18" charset="0"/>
                <a:cs typeface="Times New Roman" panose="02020603050405020304" pitchFamily="18" charset="0"/>
              </a:rPr>
              <a:t>uvarında </a:t>
            </a:r>
            <a:r>
              <a:rPr lang="tr-TR" sz="1200" dirty="0">
                <a:latin typeface="Times New Roman" panose="02020603050405020304" pitchFamily="18" charset="0"/>
                <a:cs typeface="Times New Roman" panose="02020603050405020304" pitchFamily="18" charset="0"/>
              </a:rPr>
              <a:t>ikisi basit </a:t>
            </a:r>
            <a:r>
              <a:rPr lang="tr-TR" sz="1200" dirty="0" smtClean="0">
                <a:latin typeface="Times New Roman" panose="02020603050405020304" pitchFamily="18" charset="0"/>
                <a:cs typeface="Times New Roman" panose="02020603050405020304" pitchFamily="18" charset="0"/>
              </a:rPr>
              <a:t>parkur, </a:t>
            </a:r>
            <a:r>
              <a:rPr lang="tr-TR" sz="1200" dirty="0">
                <a:latin typeface="Times New Roman" panose="02020603050405020304" pitchFamily="18" charset="0"/>
                <a:cs typeface="Times New Roman" panose="02020603050405020304" pitchFamily="18" charset="0"/>
              </a:rPr>
              <a:t>diğeri zor parkur olmak üzere toplam 3 parkur duvarından oluşmaktadır. Tırmanış duvarından yararlanmak isteyen kişiler Öğrenci kolları veya Spor Bilimleri Fakültesinden ilgili hocalar ile iletişime geçerek yardım almak sureti ile kullanabilirler. </a:t>
            </a:r>
          </a:p>
          <a:p>
            <a:pPr marL="285750" indent="-285750" algn="just">
              <a:lnSpc>
                <a:spcPct val="150000"/>
              </a:lnSpc>
              <a:buSzPct val="100000"/>
              <a:buFont typeface="Wingdings" panose="05000000000000000000" pitchFamily="2" charset="2"/>
              <a:buChar char="Ø"/>
            </a:pPr>
            <a:r>
              <a:rPr lang="tr-TR" sz="1200" dirty="0">
                <a:latin typeface="Times New Roman" panose="02020603050405020304" pitchFamily="18" charset="0"/>
                <a:cs typeface="Times New Roman" panose="02020603050405020304" pitchFamily="18" charset="0"/>
              </a:rPr>
              <a:t>Salonumuzda dersler haricinde Spor Kulübü tarafından Zayıflama Kursları, </a:t>
            </a:r>
            <a:r>
              <a:rPr lang="tr-TR" sz="1200" dirty="0" err="1">
                <a:latin typeface="Times New Roman" panose="02020603050405020304" pitchFamily="18" charset="0"/>
                <a:cs typeface="Times New Roman" panose="02020603050405020304" pitchFamily="18" charset="0"/>
              </a:rPr>
              <a:t>Pilates</a:t>
            </a:r>
            <a:r>
              <a:rPr lang="tr-TR" sz="1200" dirty="0">
                <a:latin typeface="Times New Roman" panose="02020603050405020304" pitchFamily="18" charset="0"/>
                <a:cs typeface="Times New Roman" panose="02020603050405020304" pitchFamily="18" charset="0"/>
              </a:rPr>
              <a:t> </a:t>
            </a:r>
            <a:r>
              <a:rPr lang="tr-TR" sz="1200" dirty="0" smtClean="0">
                <a:latin typeface="Times New Roman" panose="02020603050405020304" pitchFamily="18" charset="0"/>
                <a:cs typeface="Times New Roman" panose="02020603050405020304" pitchFamily="18" charset="0"/>
              </a:rPr>
              <a:t>Kursları </a:t>
            </a:r>
            <a:r>
              <a:rPr lang="tr-TR" sz="1200" dirty="0">
                <a:latin typeface="Times New Roman" panose="02020603050405020304" pitchFamily="18" charset="0"/>
                <a:cs typeface="Times New Roman" panose="02020603050405020304" pitchFamily="18" charset="0"/>
              </a:rPr>
              <a:t>ve </a:t>
            </a:r>
            <a:r>
              <a:rPr lang="tr-TR" sz="1200" dirty="0" smtClean="0">
                <a:latin typeface="Times New Roman" panose="02020603050405020304" pitchFamily="18" charset="0"/>
                <a:cs typeface="Times New Roman" panose="02020603050405020304" pitchFamily="18" charset="0"/>
              </a:rPr>
              <a:t>Jimnastik  </a:t>
            </a:r>
            <a:r>
              <a:rPr lang="tr-TR" sz="1200" dirty="0">
                <a:latin typeface="Times New Roman" panose="02020603050405020304" pitchFamily="18" charset="0"/>
                <a:cs typeface="Times New Roman" panose="02020603050405020304" pitchFamily="18" charset="0"/>
              </a:rPr>
              <a:t>Ç</a:t>
            </a:r>
            <a:r>
              <a:rPr lang="tr-TR" sz="1200" dirty="0" smtClean="0">
                <a:latin typeface="Times New Roman" panose="02020603050405020304" pitchFamily="18" charset="0"/>
                <a:cs typeface="Times New Roman" panose="02020603050405020304" pitchFamily="18" charset="0"/>
              </a:rPr>
              <a:t>alışmaları </a:t>
            </a:r>
            <a:r>
              <a:rPr lang="tr-TR" sz="1200" dirty="0">
                <a:latin typeface="Times New Roman" panose="02020603050405020304" pitchFamily="18" charset="0"/>
                <a:cs typeface="Times New Roman" panose="02020603050405020304" pitchFamily="18" charset="0"/>
              </a:rPr>
              <a:t>yapılmaktadır</a:t>
            </a:r>
            <a:r>
              <a:rPr lang="tr-TR" sz="1200" dirty="0" smtClean="0">
                <a:latin typeface="Times New Roman" panose="02020603050405020304" pitchFamily="18" charset="0"/>
                <a:cs typeface="Times New Roman" panose="02020603050405020304" pitchFamily="18" charset="0"/>
              </a:rPr>
              <a:t>.</a:t>
            </a:r>
          </a:p>
          <a:p>
            <a:pPr marL="285750" indent="-285750" algn="just">
              <a:lnSpc>
                <a:spcPct val="150000"/>
              </a:lnSpc>
              <a:buSzPct val="100000"/>
              <a:buFont typeface="Wingdings" panose="05000000000000000000" pitchFamily="2" charset="2"/>
              <a:buChar char="Ø"/>
            </a:pPr>
            <a:r>
              <a:rPr lang="tr-TR" sz="1200" dirty="0" smtClean="0">
                <a:latin typeface="Times New Roman" panose="02020603050405020304" pitchFamily="18" charset="0"/>
                <a:cs typeface="Times New Roman" panose="02020603050405020304" pitchFamily="18" charset="0"/>
              </a:rPr>
              <a:t>Salonumuz 08.00-20.00 saatleri arasında hizmet vermektedir.</a:t>
            </a:r>
            <a:endParaRPr lang="tr-T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5850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209613" y="40869"/>
            <a:ext cx="11733413" cy="855676"/>
          </a:xfrm>
        </p:spPr>
        <p:txBody>
          <a:bodyPr>
            <a:noAutofit/>
          </a:bodyPr>
          <a:lstStyle/>
          <a:p>
            <a:pPr algn="ctr"/>
            <a:r>
              <a:rPr lang="tr-TR" sz="3200" b="1" dirty="0" smtClean="0">
                <a:latin typeface="+mn-lt"/>
              </a:rPr>
              <a:t>SPOR MÜDÜRLÜĞÜ </a:t>
            </a:r>
            <a:endParaRPr lang="tr-TR" sz="3200" dirty="0">
              <a:latin typeface="+mn-lt"/>
            </a:endParaRPr>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SPOR MÜDÜRLÜĞÜ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3" name="Dikdörtgen 2"/>
          <p:cNvSpPr/>
          <p:nvPr/>
        </p:nvSpPr>
        <p:spPr>
          <a:xfrm>
            <a:off x="3889273" y="2908740"/>
            <a:ext cx="8053753" cy="2438103"/>
          </a:xfrm>
          <a:prstGeom prst="rect">
            <a:avLst/>
          </a:prstGeom>
        </p:spPr>
        <p:txBody>
          <a:bodyPr wrap="square">
            <a:spAutoFit/>
          </a:bodyPr>
          <a:lstStyle/>
          <a:p>
            <a:pPr algn="just">
              <a:lnSpc>
                <a:spcPct val="115000"/>
              </a:lnSpc>
              <a:spcAft>
                <a:spcPts val="1000"/>
              </a:spcAft>
            </a:pPr>
            <a:endParaRPr lang="tr-TR" sz="1400" b="1" dirty="0" smtClean="0">
              <a:latin typeface="Calibri" panose="020F0502020204030204" pitchFamily="34" charset="0"/>
              <a:ea typeface="Times New Roman" panose="02020603050405020304" pitchFamily="18" charset="0"/>
              <a:cs typeface="Times New Roman" panose="02020603050405020304" pitchFamily="18" charset="0"/>
            </a:endParaRPr>
          </a:p>
          <a:p>
            <a:pPr algn="just">
              <a:spcBef>
                <a:spcPct val="20000"/>
              </a:spcBef>
              <a:buClr>
                <a:schemeClr val="tx1"/>
              </a:buClr>
              <a:buSzPct val="100000"/>
            </a:pPr>
            <a:r>
              <a:rPr lang="tr-TR" sz="1200" b="1" dirty="0" smtClean="0">
                <a:latin typeface="Times New Roman" panose="02020603050405020304" pitchFamily="18" charset="0"/>
                <a:cs typeface="Times New Roman" panose="02020603050405020304" pitchFamily="18" charset="0"/>
              </a:rPr>
              <a:t>			FUTBOL SAHASI;</a:t>
            </a:r>
          </a:p>
          <a:p>
            <a:pPr marL="457200" indent="-457200" algn="just">
              <a:spcBef>
                <a:spcPct val="20000"/>
              </a:spcBef>
              <a:buClr>
                <a:schemeClr val="tx1"/>
              </a:buClr>
              <a:buSzPct val="100000"/>
              <a:buFont typeface="Wingdings" panose="05000000000000000000" pitchFamily="2" charset="2"/>
              <a:buChar char="Ø"/>
            </a:pPr>
            <a:r>
              <a:rPr lang="tr-TR" sz="1200" dirty="0" smtClean="0">
                <a:latin typeface="Times New Roman" panose="02020603050405020304" pitchFamily="18" charset="0"/>
                <a:cs typeface="Times New Roman" panose="02020603050405020304" pitchFamily="18" charset="0"/>
              </a:rPr>
              <a:t>Stadımız </a:t>
            </a:r>
            <a:r>
              <a:rPr lang="tr-TR" sz="1200" dirty="0">
                <a:latin typeface="Times New Roman" panose="02020603050405020304" pitchFamily="18" charset="0"/>
                <a:cs typeface="Times New Roman" panose="02020603050405020304" pitchFamily="18" charset="0"/>
              </a:rPr>
              <a:t>uluslararası standartlarda olup öğrencilerimizin kullanımına sunulmuştur.</a:t>
            </a:r>
          </a:p>
          <a:p>
            <a:pPr marL="457200" indent="-457200" algn="just">
              <a:spcBef>
                <a:spcPct val="20000"/>
              </a:spcBef>
              <a:buClr>
                <a:schemeClr val="tx1"/>
              </a:buClr>
              <a:buSzPct val="100000"/>
              <a:buFont typeface="Wingdings" panose="05000000000000000000" pitchFamily="2" charset="2"/>
              <a:buChar char="Ø"/>
            </a:pPr>
            <a:r>
              <a:rPr lang="tr-TR" sz="1200" dirty="0">
                <a:latin typeface="Times New Roman" panose="02020603050405020304" pitchFamily="18" charset="0"/>
                <a:cs typeface="Times New Roman" panose="02020603050405020304" pitchFamily="18" charset="0"/>
              </a:rPr>
              <a:t>Üniversitemiz  </a:t>
            </a:r>
            <a:r>
              <a:rPr lang="tr-TR" sz="1200" dirty="0" smtClean="0">
                <a:latin typeface="Times New Roman" panose="02020603050405020304" pitchFamily="18" charset="0"/>
                <a:cs typeface="Times New Roman" panose="02020603050405020304" pitchFamily="18" charset="0"/>
              </a:rPr>
              <a:t>stadında </a:t>
            </a:r>
            <a:r>
              <a:rPr lang="tr-TR" sz="1200" dirty="0">
                <a:latin typeface="Times New Roman" panose="02020603050405020304" pitchFamily="18" charset="0"/>
                <a:cs typeface="Times New Roman" panose="02020603050405020304" pitchFamily="18" charset="0"/>
              </a:rPr>
              <a:t>ayrıca öğrencilerimizin yararlanabileceği </a:t>
            </a:r>
            <a:r>
              <a:rPr lang="tr-TR" sz="1200" dirty="0" smtClean="0">
                <a:latin typeface="Times New Roman" panose="02020603050405020304" pitchFamily="18" charset="0"/>
                <a:cs typeface="Times New Roman" panose="02020603050405020304" pitchFamily="18" charset="0"/>
              </a:rPr>
              <a:t>400 m </a:t>
            </a:r>
            <a:r>
              <a:rPr lang="tr-TR" sz="1200" dirty="0">
                <a:latin typeface="Times New Roman" panose="02020603050405020304" pitchFamily="18" charset="0"/>
                <a:cs typeface="Times New Roman" panose="02020603050405020304" pitchFamily="18" charset="0"/>
              </a:rPr>
              <a:t>uzunluğunda </a:t>
            </a:r>
            <a:r>
              <a:rPr lang="tr-TR" sz="1200" dirty="0" smtClean="0">
                <a:latin typeface="Times New Roman" panose="02020603050405020304" pitchFamily="18" charset="0"/>
                <a:cs typeface="Times New Roman" panose="02020603050405020304" pitchFamily="18" charset="0"/>
              </a:rPr>
              <a:t>atletizm </a:t>
            </a:r>
            <a:r>
              <a:rPr lang="tr-TR" sz="1200" dirty="0">
                <a:latin typeface="Times New Roman" panose="02020603050405020304" pitchFamily="18" charset="0"/>
                <a:cs typeface="Times New Roman" panose="02020603050405020304" pitchFamily="18" charset="0"/>
              </a:rPr>
              <a:t>p</a:t>
            </a:r>
            <a:r>
              <a:rPr lang="tr-TR" sz="1200" dirty="0" smtClean="0">
                <a:latin typeface="Times New Roman" panose="02020603050405020304" pitchFamily="18" charset="0"/>
                <a:cs typeface="Times New Roman" panose="02020603050405020304" pitchFamily="18" charset="0"/>
              </a:rPr>
              <a:t>istimiz </a:t>
            </a:r>
            <a:r>
              <a:rPr lang="tr-TR" sz="1200" dirty="0">
                <a:latin typeface="Times New Roman" panose="02020603050405020304" pitchFamily="18" charset="0"/>
                <a:cs typeface="Times New Roman" panose="02020603050405020304" pitchFamily="18" charset="0"/>
              </a:rPr>
              <a:t>bulunmaktadır.</a:t>
            </a:r>
          </a:p>
          <a:p>
            <a:pPr marL="457200" indent="-457200" algn="just">
              <a:spcBef>
                <a:spcPct val="20000"/>
              </a:spcBef>
              <a:buClr>
                <a:schemeClr val="tx1"/>
              </a:buClr>
              <a:buSzPct val="100000"/>
              <a:buFont typeface="Wingdings" panose="05000000000000000000" pitchFamily="2" charset="2"/>
              <a:buChar char="Ø"/>
            </a:pPr>
            <a:r>
              <a:rPr lang="tr-TR" sz="1200" dirty="0" smtClean="0">
                <a:latin typeface="Times New Roman" panose="02020603050405020304" pitchFamily="18" charset="0"/>
                <a:cs typeface="Times New Roman" panose="02020603050405020304" pitchFamily="18" charset="0"/>
              </a:rPr>
              <a:t>Stadı </a:t>
            </a:r>
            <a:r>
              <a:rPr lang="tr-TR" sz="1200" dirty="0">
                <a:latin typeface="Times New Roman" panose="02020603050405020304" pitchFamily="18" charset="0"/>
                <a:cs typeface="Times New Roman" panose="02020603050405020304" pitchFamily="18" charset="0"/>
              </a:rPr>
              <a:t>kullanmak için öğrencilerin bir hafta öncesinde dilekçe ile Lütfullah Aksungur Spor Salonu içerisinde bulunan Spor Müdürlüğüne yazılı başvuru yapması gerekmektedir. Sahanın kullanıma uygun olduğu saatlerde öğrencilerimize bilgilendirme yapılarak  tahsisi yapılmaktadır</a:t>
            </a:r>
            <a:r>
              <a:rPr lang="tr-TR" sz="1200" dirty="0" smtClean="0">
                <a:latin typeface="Times New Roman" panose="02020603050405020304" pitchFamily="18" charset="0"/>
                <a:cs typeface="Times New Roman" panose="02020603050405020304" pitchFamily="18" charset="0"/>
              </a:rPr>
              <a:t>.</a:t>
            </a:r>
          </a:p>
          <a:p>
            <a:pPr marL="457200" indent="-457200" algn="just">
              <a:spcBef>
                <a:spcPct val="20000"/>
              </a:spcBef>
              <a:buClr>
                <a:schemeClr val="tx1"/>
              </a:buClr>
              <a:buSzPct val="100000"/>
              <a:buFont typeface="Wingdings" panose="05000000000000000000" pitchFamily="2" charset="2"/>
              <a:buChar char="Ø"/>
            </a:pPr>
            <a:r>
              <a:rPr lang="tr-TR" sz="1200" dirty="0" smtClean="0">
                <a:latin typeface="Times New Roman" panose="02020603050405020304" pitchFamily="18" charset="0"/>
                <a:cs typeface="Times New Roman" panose="02020603050405020304" pitchFamily="18" charset="0"/>
              </a:rPr>
              <a:t>Saat 08:00-20:00 arasında hizmet vermektedir.</a:t>
            </a:r>
            <a:endParaRPr lang="tr-TR" sz="12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tr-TR" sz="1400" b="1" dirty="0" smtClean="0"/>
          </a:p>
          <a:p>
            <a:pPr marL="285750" indent="-285750">
              <a:buFont typeface="Wingdings" panose="05000000000000000000" pitchFamily="2" charset="2"/>
              <a:buChar char="Ø"/>
            </a:pPr>
            <a:endParaRPr lang="tr-TR" dirty="0"/>
          </a:p>
        </p:txBody>
      </p:sp>
      <p:pic>
        <p:nvPicPr>
          <p:cNvPr id="1026" name="Picture 2" descr="Atletizm Pis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13" y="2908740"/>
            <a:ext cx="3466810" cy="15401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2" descr="C:\Users\User\Desktop\tesisler\100_4870.JPG"/>
          <p:cNvPicPr>
            <a:picLocks noChangeAspect="1" noChangeArrowheads="1"/>
          </p:cNvPicPr>
          <p:nvPr/>
        </p:nvPicPr>
        <p:blipFill>
          <a:blip r:embed="rId3" cstate="print"/>
          <a:srcRect/>
          <a:stretch>
            <a:fillRect/>
          </a:stretch>
        </p:blipFill>
        <p:spPr bwMode="auto">
          <a:xfrm>
            <a:off x="209613" y="1088462"/>
            <a:ext cx="3385908" cy="16283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Dikdörtgen 5"/>
          <p:cNvSpPr/>
          <p:nvPr/>
        </p:nvSpPr>
        <p:spPr>
          <a:xfrm>
            <a:off x="3889273" y="1043066"/>
            <a:ext cx="8251665" cy="1954381"/>
          </a:xfrm>
          <a:prstGeom prst="rect">
            <a:avLst/>
          </a:prstGeom>
        </p:spPr>
        <p:txBody>
          <a:bodyPr wrap="square">
            <a:spAutoFit/>
          </a:bodyPr>
          <a:lstStyle/>
          <a:p>
            <a:pPr algn="just"/>
            <a:r>
              <a:rPr lang="tr-TR" sz="1200" b="1" dirty="0" smtClean="0"/>
              <a:t>	ÖZDEMİR </a:t>
            </a:r>
            <a:r>
              <a:rPr lang="tr-TR" sz="1200" b="1" dirty="0"/>
              <a:t>SABANCI KAPALI YÜZME HAVUZU HİZMETLERİ;</a:t>
            </a:r>
            <a:endParaRPr lang="tr-TR" sz="1200" dirty="0">
              <a:latin typeface="Times New Roman" panose="02020603050405020304" pitchFamily="18" charset="0"/>
              <a:cs typeface="Times New Roman" panose="02020603050405020304" pitchFamily="18" charset="0"/>
            </a:endParaRPr>
          </a:p>
          <a:p>
            <a:pPr marL="171450" indent="-171450" algn="just">
              <a:spcAft>
                <a:spcPts val="1000"/>
              </a:spcAft>
              <a:buFont typeface="Wingdings" panose="05000000000000000000" pitchFamily="2" charset="2"/>
              <a:buChar char="Ø"/>
            </a:pP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Havuzumuz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haftanın her günü </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08.00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ile </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20.00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saatleri arası hizmet vermektedir</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171450" indent="-171450" algn="just">
              <a:spcAft>
                <a:spcPts val="1000"/>
              </a:spcAft>
              <a:buFont typeface="Wingdings" panose="05000000000000000000" pitchFamily="2" charset="2"/>
              <a:buChar char="Ø"/>
            </a:pP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Seans sistemi geçerli olup bir seans 1 saat 15 </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dakikadır.</a:t>
            </a:r>
          </a:p>
          <a:p>
            <a:pPr marL="171450" indent="-171450" algn="just">
              <a:spcAft>
                <a:spcPts val="1000"/>
              </a:spcAft>
              <a:buFont typeface="Wingdings" panose="05000000000000000000" pitchFamily="2" charset="2"/>
              <a:buChar char="Ø"/>
            </a:pP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Sağlık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Kültür ve Spor Daire Başkanlığının  Spor Müdürlüğü resmi internet sitesinden y</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üzme havuzunun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güncellenen </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kullanım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programları aylık olarak yayınlanmaktadır</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171450" indent="-171450" algn="just">
              <a:buFont typeface="Wingdings" panose="05000000000000000000" pitchFamily="2" charset="2"/>
              <a:buChar char="Ø"/>
            </a:pP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Ayrıca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h</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avuzla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ilgili bilgi için </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yüzme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h</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avuzda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görevli personelden bilgi alabilirsiniz.</a:t>
            </a:r>
            <a:r>
              <a:rPr lang="tr-TR" sz="1200" dirty="0">
                <a:solidFill>
                  <a:srgbClr val="003366"/>
                </a:solidFill>
                <a:latin typeface="Times New Roman" panose="02020603050405020304" pitchFamily="18" charset="0"/>
                <a:cs typeface="Times New Roman" panose="02020603050405020304" pitchFamily="18" charset="0"/>
              </a:rPr>
              <a:t> </a:t>
            </a:r>
            <a:endParaRPr lang="tr-TR" sz="1200" dirty="0" smtClean="0">
              <a:solidFill>
                <a:srgbClr val="003366"/>
              </a:solidFill>
              <a:latin typeface="Times New Roman" panose="02020603050405020304" pitchFamily="18" charset="0"/>
              <a:cs typeface="Times New Roman" panose="02020603050405020304" pitchFamily="18" charset="0"/>
            </a:endParaRPr>
          </a:p>
          <a:p>
            <a:pPr marL="171450" indent="-171450" algn="just">
              <a:spcAft>
                <a:spcPts val="1000"/>
              </a:spcAft>
              <a:buFont typeface="Wingdings" panose="05000000000000000000" pitchFamily="2" charset="2"/>
              <a:buChar char="Ø"/>
            </a:pP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Havuzumuzda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yüzme bilmeniz </a:t>
            </a:r>
            <a:r>
              <a:rPr lang="tr-TR" sz="1200" dirty="0" smtClean="0">
                <a:latin typeface="Times New Roman" panose="02020603050405020304" pitchFamily="18" charset="0"/>
                <a:ea typeface="Times New Roman" panose="02020603050405020304" pitchFamily="18" charset="0"/>
                <a:cs typeface="Times New Roman" panose="02020603050405020304" pitchFamily="18" charset="0"/>
              </a:rPr>
              <a:t>kaydıyla </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kişisel eşyalarınızı (Mayo, Bone, Havlu, Terlik </a:t>
            </a:r>
            <a:r>
              <a:rPr lang="tr-TR" sz="1200" dirty="0" err="1">
                <a:latin typeface="Times New Roman" panose="02020603050405020304" pitchFamily="18" charset="0"/>
                <a:ea typeface="Times New Roman" panose="02020603050405020304" pitchFamily="18" charset="0"/>
                <a:cs typeface="Times New Roman" panose="02020603050405020304" pitchFamily="18" charset="0"/>
              </a:rPr>
              <a:t>v.s</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 yanınızda getirerek kullanabilirsiniz</a:t>
            </a:r>
            <a:endParaRPr lang="tr-TR" sz="1200" dirty="0"/>
          </a:p>
        </p:txBody>
      </p:sp>
      <p:pic>
        <p:nvPicPr>
          <p:cNvPr id="11" name="Picture 3" descr="C:\Users\User\Desktop\tesisler\100_4841.JPG"/>
          <p:cNvPicPr>
            <a:picLocks noChangeAspect="1" noChangeArrowheads="1"/>
          </p:cNvPicPr>
          <p:nvPr/>
        </p:nvPicPr>
        <p:blipFill>
          <a:blip r:embed="rId4" cstate="print"/>
          <a:srcRect/>
          <a:stretch>
            <a:fillRect/>
          </a:stretch>
        </p:blipFill>
        <p:spPr bwMode="auto">
          <a:xfrm>
            <a:off x="209614" y="4778589"/>
            <a:ext cx="3466810" cy="14317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Dikdörtgen 6"/>
          <p:cNvSpPr/>
          <p:nvPr/>
        </p:nvSpPr>
        <p:spPr>
          <a:xfrm>
            <a:off x="3980410" y="4947577"/>
            <a:ext cx="8039793" cy="738664"/>
          </a:xfrm>
          <a:prstGeom prst="rect">
            <a:avLst/>
          </a:prstGeom>
        </p:spPr>
        <p:txBody>
          <a:bodyPr wrap="square">
            <a:spAutoFit/>
          </a:bodyPr>
          <a:lstStyle/>
          <a:p>
            <a:pPr>
              <a:lnSpc>
                <a:spcPct val="150000"/>
              </a:lnSpc>
            </a:pPr>
            <a:r>
              <a:rPr lang="tr-TR" sz="1200" b="1" dirty="0" smtClean="0">
                <a:latin typeface="Times New Roman" panose="02020603050405020304" pitchFamily="18" charset="0"/>
                <a:cs typeface="Times New Roman" panose="02020603050405020304" pitchFamily="18" charset="0"/>
              </a:rPr>
              <a:t>		JİMNASTİK SALONU;</a:t>
            </a:r>
          </a:p>
          <a:p>
            <a:pPr marL="285750" indent="-285750">
              <a:lnSpc>
                <a:spcPct val="150000"/>
              </a:lnSpc>
              <a:buFont typeface="Wingdings" panose="05000000000000000000" pitchFamily="2" charset="2"/>
              <a:buChar char="Ø"/>
            </a:pPr>
            <a:r>
              <a:rPr lang="tr-TR" sz="1200" dirty="0" smtClean="0">
                <a:latin typeface="Times New Roman" panose="02020603050405020304" pitchFamily="18" charset="0"/>
                <a:cs typeface="Times New Roman" panose="02020603050405020304" pitchFamily="18" charset="0"/>
              </a:rPr>
              <a:t>Salon </a:t>
            </a:r>
            <a:r>
              <a:rPr lang="tr-TR" sz="1200" dirty="0">
                <a:latin typeface="Times New Roman" panose="02020603050405020304" pitchFamily="18" charset="0"/>
                <a:cs typeface="Times New Roman" panose="02020603050405020304" pitchFamily="18" charset="0"/>
              </a:rPr>
              <a:t>sorumlusu ile iletişime geçmek sureti ile salondan yararlanabilirsiniz</a:t>
            </a:r>
            <a:r>
              <a:rPr lang="tr-TR" sz="1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92434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a:xfrm>
            <a:off x="10717823" y="6356350"/>
            <a:ext cx="1474177" cy="365125"/>
          </a:xfrm>
        </p:spPr>
        <p:txBody>
          <a:bodyPr/>
          <a:lstStyle/>
          <a:p>
            <a:r>
              <a:rPr lang="tr-TR" sz="1800" dirty="0" smtClean="0">
                <a:solidFill>
                  <a:schemeClr val="bg1"/>
                </a:solidFill>
              </a:rPr>
              <a:t>www.cu.edu.tr</a:t>
            </a:r>
            <a:endParaRPr lang="tr-TR" sz="1800" dirty="0">
              <a:solidFill>
                <a:schemeClr val="bg1"/>
              </a:solidFill>
            </a:endParaRPr>
          </a:p>
        </p:txBody>
      </p:sp>
      <p:pic>
        <p:nvPicPr>
          <p:cNvPr id="5" name="Resim 4"/>
          <p:cNvPicPr>
            <a:picLocks noChangeAspect="1"/>
          </p:cNvPicPr>
          <p:nvPr/>
        </p:nvPicPr>
        <p:blipFill>
          <a:blip r:embed="rId2"/>
          <a:stretch>
            <a:fillRect/>
          </a:stretch>
        </p:blipFill>
        <p:spPr>
          <a:xfrm>
            <a:off x="2854781" y="1097768"/>
            <a:ext cx="3664875" cy="1873516"/>
          </a:xfrm>
          <a:prstGeom prst="rect">
            <a:avLst/>
          </a:prstGeom>
        </p:spPr>
      </p:pic>
      <p:sp>
        <p:nvSpPr>
          <p:cNvPr id="6" name="Dikdörtgen 5"/>
          <p:cNvSpPr/>
          <p:nvPr/>
        </p:nvSpPr>
        <p:spPr>
          <a:xfrm>
            <a:off x="6787662" y="1004428"/>
            <a:ext cx="5036740" cy="1169551"/>
          </a:xfrm>
          <a:prstGeom prst="rect">
            <a:avLst/>
          </a:prstGeom>
        </p:spPr>
        <p:txBody>
          <a:bodyPr wrap="square">
            <a:spAutoFit/>
          </a:bodyPr>
          <a:lstStyle/>
          <a:p>
            <a:pPr marL="285750" indent="-285750">
              <a:buFont typeface="Wingdings" panose="05000000000000000000" pitchFamily="2" charset="2"/>
              <a:buChar char="Ø"/>
            </a:pPr>
            <a:r>
              <a:rPr lang="tr-TR" sz="1400" dirty="0" smtClean="0">
                <a:latin typeface="Times New Roman" panose="02020603050405020304" pitchFamily="18" charset="0"/>
                <a:cs typeface="Times New Roman" panose="02020603050405020304" pitchFamily="18" charset="0"/>
              </a:rPr>
              <a:t>Spor Tesislerine bağlı Halı Sahaları ve Tenis Kortları randevu sistemiyle kiralama yapılarak kullanılmaktadır.</a:t>
            </a:r>
          </a:p>
          <a:p>
            <a:pPr marL="285750" indent="-285750">
              <a:buFont typeface="Wingdings" panose="05000000000000000000" pitchFamily="2" charset="2"/>
              <a:buChar char="Ø"/>
            </a:pPr>
            <a:r>
              <a:rPr lang="tr-TR" sz="1400" dirty="0" smtClean="0">
                <a:latin typeface="Times New Roman" panose="02020603050405020304" pitchFamily="18" charset="0"/>
                <a:cs typeface="Times New Roman" panose="02020603050405020304" pitchFamily="18" charset="0"/>
                <a:hlinkClick r:id="rId3"/>
              </a:rPr>
              <a:t>https</a:t>
            </a:r>
            <a:r>
              <a:rPr lang="tr-TR" sz="1400" dirty="0">
                <a:latin typeface="Times New Roman" panose="02020603050405020304" pitchFamily="18" charset="0"/>
                <a:cs typeface="Times New Roman" panose="02020603050405020304" pitchFamily="18" charset="0"/>
                <a:hlinkClick r:id="rId3"/>
              </a:rPr>
              <a:t>://</a:t>
            </a:r>
            <a:r>
              <a:rPr lang="tr-TR" sz="1400" dirty="0" smtClean="0">
                <a:latin typeface="Times New Roman" panose="02020603050405020304" pitchFamily="18" charset="0"/>
                <a:cs typeface="Times New Roman" panose="02020603050405020304" pitchFamily="18" charset="0"/>
                <a:hlinkClick r:id="rId3"/>
              </a:rPr>
              <a:t>spor.cu.edu.tr/cu/SPOR%20TES%C4%B0SLER%C4%B0M%C4%B0Z/hali-sahalar-ve-tenis-kortlari</a:t>
            </a:r>
            <a:r>
              <a:rPr lang="tr-TR" sz="1400" dirty="0" smtClean="0">
                <a:latin typeface="Times New Roman" panose="02020603050405020304" pitchFamily="18" charset="0"/>
                <a:cs typeface="Times New Roman" panose="02020603050405020304" pitchFamily="18" charset="0"/>
              </a:rPr>
              <a:t> linkinden randevu alabilir ve kullanım ücretlerine erişebilirsiniz.</a:t>
            </a:r>
            <a:endParaRPr lang="tr-TR" sz="1400" dirty="0">
              <a:latin typeface="Times New Roman" panose="02020603050405020304" pitchFamily="18" charset="0"/>
              <a:cs typeface="Times New Roman" panose="02020603050405020304" pitchFamily="18" charset="0"/>
            </a:endParaRPr>
          </a:p>
        </p:txBody>
      </p:sp>
      <p:sp>
        <p:nvSpPr>
          <p:cNvPr id="7" name="Sağ Ok 6"/>
          <p:cNvSpPr/>
          <p:nvPr/>
        </p:nvSpPr>
        <p:spPr>
          <a:xfrm rot="9617757">
            <a:off x="3628213" y="910093"/>
            <a:ext cx="556160" cy="226450"/>
          </a:xfrm>
          <a:prstGeom prst="rightArrow">
            <a:avLst>
              <a:gd name="adj1" fmla="val 4575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SPOR MÜDÜRLÜĞÜ SUNUMU</a:t>
            </a:r>
            <a:endParaRPr lang="tr-TR" sz="1800" dirty="0">
              <a:solidFill>
                <a:schemeClr val="bg1"/>
              </a:solidFill>
            </a:endParaRPr>
          </a:p>
        </p:txBody>
      </p:sp>
      <p:pic>
        <p:nvPicPr>
          <p:cNvPr id="9" name="Resim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85" y="1004428"/>
            <a:ext cx="2432112" cy="21699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0" name="Unvan 1"/>
          <p:cNvSpPr>
            <a:spLocks noGrp="1"/>
          </p:cNvSpPr>
          <p:nvPr>
            <p:ph type="title"/>
          </p:nvPr>
        </p:nvSpPr>
        <p:spPr>
          <a:xfrm>
            <a:off x="899746" y="184638"/>
            <a:ext cx="10515600" cy="424596"/>
          </a:xfrm>
        </p:spPr>
        <p:txBody>
          <a:bodyPr>
            <a:noAutofit/>
          </a:bodyPr>
          <a:lstStyle/>
          <a:p>
            <a:pPr algn="ctr"/>
            <a:r>
              <a:rPr lang="tr-TR" sz="3200" b="1" dirty="0" smtClean="0">
                <a:latin typeface="+mn-lt"/>
                <a:cs typeface="Times New Roman" panose="02020603050405020304" pitchFamily="18" charset="0"/>
              </a:rPr>
              <a:t>SPOR MÜDÜRLÜĞÜ</a:t>
            </a:r>
            <a:endParaRPr lang="tr-TR" sz="3200" b="1" dirty="0">
              <a:latin typeface="+mn-lt"/>
              <a:cs typeface="Times New Roman" panose="02020603050405020304" pitchFamily="18" charset="0"/>
            </a:endParaRPr>
          </a:p>
        </p:txBody>
      </p:sp>
      <p:pic>
        <p:nvPicPr>
          <p:cNvPr id="11" name="Resim 10"/>
          <p:cNvPicPr>
            <a:picLocks noChangeAspect="1"/>
          </p:cNvPicPr>
          <p:nvPr/>
        </p:nvPicPr>
        <p:blipFill>
          <a:blip r:embed="rId5"/>
          <a:stretch>
            <a:fillRect/>
          </a:stretch>
        </p:blipFill>
        <p:spPr>
          <a:xfrm>
            <a:off x="70625" y="3747030"/>
            <a:ext cx="2470672" cy="21350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Dikdörtgen 1"/>
          <p:cNvSpPr/>
          <p:nvPr/>
        </p:nvSpPr>
        <p:spPr>
          <a:xfrm>
            <a:off x="3077308" y="2971284"/>
            <a:ext cx="8809893" cy="3323987"/>
          </a:xfrm>
          <a:prstGeom prst="rect">
            <a:avLst/>
          </a:prstGeom>
        </p:spPr>
        <p:txBody>
          <a:bodyPr wrap="square">
            <a:spAutoFit/>
          </a:bodyPr>
          <a:lstStyle/>
          <a:p>
            <a:r>
              <a:rPr lang="tr-TR" sz="1050" b="1" dirty="0" smtClean="0">
                <a:latin typeface="Times New Roman" panose="02020603050405020304" pitchFamily="18" charset="0"/>
                <a:cs typeface="Times New Roman" panose="02020603050405020304" pitchFamily="18" charset="0"/>
              </a:rPr>
              <a:t>HALI </a:t>
            </a:r>
            <a:r>
              <a:rPr lang="tr-TR" sz="1050" b="1" dirty="0">
                <a:latin typeface="Times New Roman" panose="02020603050405020304" pitchFamily="18" charset="0"/>
                <a:cs typeface="Times New Roman" panose="02020603050405020304" pitchFamily="18" charset="0"/>
              </a:rPr>
              <a:t>SAHA </a:t>
            </a:r>
            <a:r>
              <a:rPr lang="tr-TR" sz="1050" b="1" dirty="0" smtClean="0">
                <a:latin typeface="Times New Roman" panose="02020603050405020304" pitchFamily="18" charset="0"/>
                <a:cs typeface="Times New Roman" panose="02020603050405020304" pitchFamily="18" charset="0"/>
              </a:rPr>
              <a:t>KULLANIMI;</a:t>
            </a:r>
            <a:endParaRPr lang="tr-TR" sz="1050" b="1"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Ø"/>
            </a:pPr>
            <a:r>
              <a:rPr lang="tr-TR" sz="1050" dirty="0" smtClean="0">
                <a:latin typeface="Times New Roman" panose="02020603050405020304" pitchFamily="18" charset="0"/>
                <a:cs typeface="Times New Roman" panose="02020603050405020304" pitchFamily="18" charset="0"/>
              </a:rPr>
              <a:t>Üniversitemiz </a:t>
            </a:r>
            <a:r>
              <a:rPr lang="tr-TR" sz="1050" dirty="0">
                <a:latin typeface="Times New Roman" panose="02020603050405020304" pitchFamily="18" charset="0"/>
                <a:cs typeface="Times New Roman" panose="02020603050405020304" pitchFamily="18" charset="0"/>
              </a:rPr>
              <a:t>halı sahası 6’ya 6 maç yapmak için uygundur.</a:t>
            </a:r>
          </a:p>
          <a:p>
            <a:pPr>
              <a:buFont typeface="Wingdings" panose="05000000000000000000" pitchFamily="2" charset="2"/>
              <a:buChar char="Ø"/>
            </a:pPr>
            <a:r>
              <a:rPr lang="tr-TR" sz="1050" dirty="0" smtClean="0">
                <a:latin typeface="Times New Roman" panose="02020603050405020304" pitchFamily="18" charset="0"/>
                <a:cs typeface="Times New Roman" panose="02020603050405020304" pitchFamily="18" charset="0"/>
              </a:rPr>
              <a:t>Sağlık </a:t>
            </a:r>
            <a:r>
              <a:rPr lang="tr-TR" sz="1050" dirty="0">
                <a:latin typeface="Times New Roman" panose="02020603050405020304" pitchFamily="18" charset="0"/>
                <a:cs typeface="Times New Roman" panose="02020603050405020304" pitchFamily="18" charset="0"/>
              </a:rPr>
              <a:t>Kültür ve Spor Dairesi Başkanlığı tarafından </a:t>
            </a:r>
            <a:r>
              <a:rPr lang="tr-TR" sz="1050" dirty="0" smtClean="0">
                <a:latin typeface="Times New Roman" panose="02020603050405020304" pitchFamily="18" charset="0"/>
                <a:cs typeface="Times New Roman" panose="02020603050405020304" pitchFamily="18" charset="0"/>
              </a:rPr>
              <a:t>belirlenen </a:t>
            </a:r>
            <a:r>
              <a:rPr lang="tr-TR" sz="1050" dirty="0">
                <a:latin typeface="Times New Roman" panose="02020603050405020304" pitchFamily="18" charset="0"/>
                <a:cs typeface="Times New Roman" panose="02020603050405020304" pitchFamily="18" charset="0"/>
              </a:rPr>
              <a:t>saatler içerisinde hizmet vermektedir.  </a:t>
            </a:r>
          </a:p>
          <a:p>
            <a:pPr>
              <a:buFont typeface="Wingdings" panose="05000000000000000000" pitchFamily="2" charset="2"/>
              <a:buChar char="Ø"/>
            </a:pPr>
            <a:r>
              <a:rPr lang="tr-TR" sz="1050" dirty="0">
                <a:latin typeface="Times New Roman" panose="02020603050405020304" pitchFamily="18" charset="0"/>
                <a:cs typeface="Times New Roman" panose="02020603050405020304" pitchFamily="18" charset="0"/>
              </a:rPr>
              <a:t> Her rezervasyon bir saatlik kullanımlar içindir.</a:t>
            </a:r>
          </a:p>
          <a:p>
            <a:pPr>
              <a:buFont typeface="Wingdings" panose="05000000000000000000" pitchFamily="2" charset="2"/>
              <a:buChar char="Ø"/>
            </a:pPr>
            <a:r>
              <a:rPr lang="tr-TR" sz="1050" dirty="0">
                <a:latin typeface="Times New Roman" panose="02020603050405020304" pitchFamily="18" charset="0"/>
                <a:cs typeface="Times New Roman" panose="02020603050405020304" pitchFamily="18" charset="0"/>
              </a:rPr>
              <a:t>Halı </a:t>
            </a:r>
            <a:r>
              <a:rPr lang="tr-TR" sz="1050" dirty="0" smtClean="0">
                <a:latin typeface="Times New Roman" panose="02020603050405020304" pitchFamily="18" charset="0"/>
                <a:cs typeface="Times New Roman" panose="02020603050405020304" pitchFamily="18" charset="0"/>
              </a:rPr>
              <a:t>saha</a:t>
            </a:r>
            <a:r>
              <a:rPr lang="tr-TR" sz="1050" dirty="0">
                <a:latin typeface="Times New Roman" panose="02020603050405020304" pitchFamily="18" charset="0"/>
                <a:cs typeface="Times New Roman" panose="02020603050405020304" pitchFamily="18" charset="0"/>
              </a:rPr>
              <a:t>, Çukurova Üniversitesi </a:t>
            </a:r>
            <a:r>
              <a:rPr lang="tr-TR" sz="1050" dirty="0" smtClean="0">
                <a:latin typeface="Times New Roman" panose="02020603050405020304" pitchFamily="18" charset="0"/>
                <a:cs typeface="Times New Roman" panose="02020603050405020304" pitchFamily="18" charset="0"/>
              </a:rPr>
              <a:t>öğrencileri</a:t>
            </a:r>
            <a:r>
              <a:rPr lang="tr-TR" sz="1050" dirty="0">
                <a:latin typeface="Times New Roman" panose="02020603050405020304" pitchFamily="18" charset="0"/>
                <a:cs typeface="Times New Roman" panose="02020603050405020304" pitchFamily="18" charset="0"/>
              </a:rPr>
              <a:t>, Akademik ve idari personel ile </a:t>
            </a:r>
            <a:r>
              <a:rPr lang="tr-TR" sz="1050" dirty="0" smtClean="0">
                <a:latin typeface="Times New Roman" panose="02020603050405020304" pitchFamily="18" charset="0"/>
                <a:cs typeface="Times New Roman" panose="02020603050405020304" pitchFamily="18" charset="0"/>
              </a:rPr>
              <a:t>misafirlerinin</a:t>
            </a:r>
            <a:r>
              <a:rPr lang="tr-TR" sz="1050" dirty="0">
                <a:latin typeface="Times New Roman" panose="02020603050405020304" pitchFamily="18" charset="0"/>
                <a:cs typeface="Times New Roman" panose="02020603050405020304" pitchFamily="18" charset="0"/>
              </a:rPr>
              <a:t> kullanımına açıktır.</a:t>
            </a:r>
          </a:p>
          <a:p>
            <a:pPr>
              <a:buFont typeface="Wingdings" panose="05000000000000000000" pitchFamily="2" charset="2"/>
              <a:buChar char="Ø"/>
            </a:pPr>
            <a:r>
              <a:rPr lang="tr-TR" sz="1050" dirty="0">
                <a:latin typeface="Times New Roman" panose="02020603050405020304" pitchFamily="18" charset="0"/>
                <a:cs typeface="Times New Roman" panose="02020603050405020304" pitchFamily="18" charset="0"/>
              </a:rPr>
              <a:t> Sağlık problemi olan (özellikle kalp hastaları) </a:t>
            </a:r>
            <a:r>
              <a:rPr lang="tr-TR" sz="1050" dirty="0" smtClean="0">
                <a:latin typeface="Times New Roman" panose="02020603050405020304" pitchFamily="18" charset="0"/>
                <a:cs typeface="Times New Roman" panose="02020603050405020304" pitchFamily="18" charset="0"/>
              </a:rPr>
              <a:t>oyuncular, </a:t>
            </a:r>
            <a:r>
              <a:rPr lang="tr-TR" sz="1050" dirty="0">
                <a:latin typeface="Times New Roman" panose="02020603050405020304" pitchFamily="18" charset="0"/>
                <a:cs typeface="Times New Roman" panose="02020603050405020304" pitchFamily="18" charset="0"/>
              </a:rPr>
              <a:t>oyuna </a:t>
            </a:r>
            <a:r>
              <a:rPr lang="tr-TR" sz="1050" dirty="0" smtClean="0">
                <a:latin typeface="Times New Roman" panose="02020603050405020304" pitchFamily="18" charset="0"/>
                <a:cs typeface="Times New Roman" panose="02020603050405020304" pitchFamily="18" charset="0"/>
              </a:rPr>
              <a:t>katılmamalıdır; </a:t>
            </a:r>
            <a:r>
              <a:rPr lang="tr-TR" sz="1050" dirty="0">
                <a:latin typeface="Times New Roman" panose="02020603050405020304" pitchFamily="18" charset="0"/>
                <a:cs typeface="Times New Roman" panose="02020603050405020304" pitchFamily="18" charset="0"/>
              </a:rPr>
              <a:t>aksi takdirde sorumluluk kendisine aittir.</a:t>
            </a:r>
          </a:p>
          <a:p>
            <a:pPr>
              <a:buFont typeface="Wingdings" panose="05000000000000000000" pitchFamily="2" charset="2"/>
              <a:buChar char="Ø"/>
            </a:pPr>
            <a:r>
              <a:rPr lang="tr-TR" sz="1050" dirty="0">
                <a:latin typeface="Times New Roman" panose="02020603050405020304" pitchFamily="18" charset="0"/>
                <a:cs typeface="Times New Roman" panose="02020603050405020304" pitchFamily="18" charset="0"/>
              </a:rPr>
              <a:t>Malzemeler (top, yelek) kimlik kartı karşılığı verilir ve verilen yelekler maç sonrası sayıyla geri alınır.</a:t>
            </a:r>
          </a:p>
          <a:p>
            <a:pPr>
              <a:buFont typeface="Wingdings" panose="05000000000000000000" pitchFamily="2" charset="2"/>
              <a:buChar char="Ø"/>
            </a:pPr>
            <a:r>
              <a:rPr lang="tr-TR" sz="1050" dirty="0">
                <a:latin typeface="Times New Roman" panose="02020603050405020304" pitchFamily="18" charset="0"/>
                <a:cs typeface="Times New Roman" panose="02020603050405020304" pitchFamily="18" charset="0"/>
              </a:rPr>
              <a:t>Takımlar en az 15 dk. önceden hazır olur ve kendilerine tahsis edilen soyunma odasında hazırlanırlar, soyunma odası dışında giyinmek veya eşya bırakmak uygun değildir, Katılımcıların yanlarında değerli eşya getirmemeleri önerilir. Soyunma odasında veya </a:t>
            </a:r>
            <a:r>
              <a:rPr lang="tr-TR" sz="1050" dirty="0" smtClean="0">
                <a:latin typeface="Times New Roman" panose="02020603050405020304" pitchFamily="18" charset="0"/>
                <a:cs typeface="Times New Roman" panose="02020603050405020304" pitchFamily="18" charset="0"/>
              </a:rPr>
              <a:t>sahada </a:t>
            </a:r>
            <a:r>
              <a:rPr lang="tr-TR" sz="1050" dirty="0">
                <a:latin typeface="Times New Roman" panose="02020603050405020304" pitchFamily="18" charset="0"/>
                <a:cs typeface="Times New Roman" panose="02020603050405020304" pitchFamily="18" charset="0"/>
              </a:rPr>
              <a:t>çalınma ve kaybolma durumlarında sorumluluk kabul edilmez.</a:t>
            </a:r>
          </a:p>
          <a:p>
            <a:pPr>
              <a:buFont typeface="Wingdings" panose="05000000000000000000" pitchFamily="2" charset="2"/>
              <a:buChar char="Ø"/>
            </a:pPr>
            <a:r>
              <a:rPr lang="tr-TR" sz="1050" dirty="0">
                <a:latin typeface="Times New Roman" panose="02020603050405020304" pitchFamily="18" charset="0"/>
                <a:cs typeface="Times New Roman" panose="02020603050405020304" pitchFamily="18" charset="0"/>
              </a:rPr>
              <a:t>Soyunma odası anahtarları kimlik karşılığı verilir. Maç bitiminde görevliye anahtar  verilerek kimlik kartı geri alınır. Maç esnasında yüksek sesle ve küfürlü konuşmak uygun değildir. Aktivite boyunca uygun davranışlarda bulunulmalı ve görevli personelin uyarıları dikkate alınmalıdır.</a:t>
            </a:r>
          </a:p>
          <a:p>
            <a:pPr>
              <a:buFont typeface="Wingdings" panose="05000000000000000000" pitchFamily="2" charset="2"/>
              <a:buChar char="Ø"/>
            </a:pPr>
            <a:r>
              <a:rPr lang="tr-TR" sz="1050" dirty="0">
                <a:latin typeface="Times New Roman" panose="02020603050405020304" pitchFamily="18" charset="0"/>
                <a:cs typeface="Times New Roman" panose="02020603050405020304" pitchFamily="18" charset="0"/>
              </a:rPr>
              <a:t> Saha içerisinde su dışında </a:t>
            </a:r>
            <a:r>
              <a:rPr lang="tr-TR" sz="1050" dirty="0" smtClean="0">
                <a:latin typeface="Times New Roman" panose="02020603050405020304" pitchFamily="18" charset="0"/>
                <a:cs typeface="Times New Roman" panose="02020603050405020304" pitchFamily="18" charset="0"/>
              </a:rPr>
              <a:t>yiyecek, </a:t>
            </a:r>
            <a:r>
              <a:rPr lang="tr-TR" sz="1050" dirty="0">
                <a:latin typeface="Times New Roman" panose="02020603050405020304" pitchFamily="18" charset="0"/>
                <a:cs typeface="Times New Roman" panose="02020603050405020304" pitchFamily="18" charset="0"/>
              </a:rPr>
              <a:t>içecek tüketilmesi yasaktır. </a:t>
            </a:r>
          </a:p>
          <a:p>
            <a:pPr>
              <a:buFont typeface="Wingdings" panose="05000000000000000000" pitchFamily="2" charset="2"/>
              <a:buChar char="Ø"/>
            </a:pPr>
            <a:r>
              <a:rPr lang="tr-TR" sz="1050" dirty="0">
                <a:latin typeface="Times New Roman" panose="02020603050405020304" pitchFamily="18" charset="0"/>
                <a:cs typeface="Times New Roman" panose="02020603050405020304" pitchFamily="18" charset="0"/>
              </a:rPr>
              <a:t>Saha içerisinde sigara içmek kesinlikle yasaktır.</a:t>
            </a:r>
          </a:p>
          <a:p>
            <a:pPr>
              <a:buFont typeface="Wingdings" panose="05000000000000000000" pitchFamily="2" charset="2"/>
              <a:buChar char="Ø"/>
            </a:pPr>
            <a:r>
              <a:rPr lang="tr-TR" sz="1050" dirty="0">
                <a:latin typeface="Times New Roman" panose="02020603050405020304" pitchFamily="18" charset="0"/>
                <a:cs typeface="Times New Roman" panose="02020603050405020304" pitchFamily="18" charset="0"/>
              </a:rPr>
              <a:t>Tesis kullanımı öncesinde alkol alınmamalıdır. Alkollü olarak tesisi kullananlar tesisten uzaklaştırılır.</a:t>
            </a:r>
          </a:p>
          <a:p>
            <a:pPr>
              <a:buFont typeface="Wingdings" panose="05000000000000000000" pitchFamily="2" charset="2"/>
              <a:buChar char="Ø"/>
            </a:pPr>
            <a:r>
              <a:rPr lang="tr-TR" sz="1050" dirty="0">
                <a:latin typeface="Times New Roman" panose="02020603050405020304" pitchFamily="18" charset="0"/>
                <a:cs typeface="Times New Roman" panose="02020603050405020304" pitchFamily="18" charset="0"/>
              </a:rPr>
              <a:t>Tesise ruhsatlı dahi olsa silahla </a:t>
            </a:r>
            <a:r>
              <a:rPr lang="tr-TR" sz="1050" dirty="0" smtClean="0">
                <a:latin typeface="Times New Roman" panose="02020603050405020304" pitchFamily="18" charset="0"/>
                <a:cs typeface="Times New Roman" panose="02020603050405020304" pitchFamily="18" charset="0"/>
              </a:rPr>
              <a:t>girilemez.</a:t>
            </a:r>
          </a:p>
          <a:p>
            <a:r>
              <a:rPr lang="tr-TR" sz="1050" dirty="0" smtClean="0">
                <a:latin typeface="Times New Roman" panose="02020603050405020304" pitchFamily="18" charset="0"/>
                <a:cs typeface="Times New Roman" panose="02020603050405020304" pitchFamily="18" charset="0"/>
              </a:rPr>
              <a:t>Halı sahalarınız randevu sistemiyle çalışmakta olup  08.00–17.00 </a:t>
            </a:r>
            <a:r>
              <a:rPr lang="tr-TR" sz="1050" dirty="0">
                <a:latin typeface="Times New Roman" panose="02020603050405020304" pitchFamily="18" charset="0"/>
                <a:cs typeface="Times New Roman" panose="02020603050405020304" pitchFamily="18" charset="0"/>
              </a:rPr>
              <a:t>saatleri arası haftanın 7 günü hizmet verilmektedir</a:t>
            </a:r>
            <a:r>
              <a:rPr lang="tr-TR" dirty="0" smtClean="0">
                <a:latin typeface="Times New Roman" panose="02020603050405020304" pitchFamily="18" charset="0"/>
                <a:cs typeface="Times New Roman" panose="02020603050405020304" pitchFamily="18" charset="0"/>
              </a:rPr>
              <a:t>.</a:t>
            </a:r>
          </a:p>
          <a:p>
            <a:r>
              <a:rPr lang="tr-TR" sz="1200" dirty="0">
                <a:latin typeface="Times New Roman" panose="02020603050405020304" pitchFamily="18" charset="0"/>
                <a:cs typeface="Times New Roman" panose="02020603050405020304" pitchFamily="18" charset="0"/>
              </a:rPr>
              <a:t>Tenis kortlarımız randevu sistemiyle çalışmakta olup </a:t>
            </a:r>
            <a:r>
              <a:rPr lang="tr-TR" sz="1200" dirty="0" smtClean="0">
                <a:latin typeface="Times New Roman" panose="02020603050405020304" pitchFamily="18" charset="0"/>
                <a:cs typeface="Times New Roman" panose="02020603050405020304" pitchFamily="18" charset="0"/>
              </a:rPr>
              <a:t>08.00-17.00 </a:t>
            </a:r>
            <a:r>
              <a:rPr lang="tr-TR" sz="1200" dirty="0">
                <a:latin typeface="Times New Roman" panose="02020603050405020304" pitchFamily="18" charset="0"/>
                <a:cs typeface="Times New Roman" panose="02020603050405020304" pitchFamily="18" charset="0"/>
              </a:rPr>
              <a:t>saatleri arasında </a:t>
            </a:r>
            <a:r>
              <a:rPr lang="tr-TR" sz="1200" dirty="0" smtClean="0">
                <a:latin typeface="Times New Roman" panose="02020603050405020304" pitchFamily="18" charset="0"/>
                <a:cs typeface="Times New Roman" panose="02020603050405020304" pitchFamily="18" charset="0"/>
              </a:rPr>
              <a:t>1 seans 1 saat olmak üzere hizmet vermektedir. </a:t>
            </a:r>
            <a:endParaRPr lang="tr-TR" sz="1200" dirty="0">
              <a:latin typeface="Times New Roman" panose="02020603050405020304" pitchFamily="18" charset="0"/>
              <a:cs typeface="Times New Roman" panose="02020603050405020304" pitchFamily="18" charset="0"/>
            </a:endParaRPr>
          </a:p>
          <a:p>
            <a:endParaRPr lang="tr-TR" sz="12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7033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465513" y="184799"/>
            <a:ext cx="11733413" cy="601662"/>
          </a:xfrm>
        </p:spPr>
        <p:txBody>
          <a:bodyPr>
            <a:normAutofit/>
          </a:bodyPr>
          <a:lstStyle/>
          <a:p>
            <a:pPr algn="ctr"/>
            <a:r>
              <a:rPr lang="tr-TR" sz="3200" b="1" dirty="0" smtClean="0">
                <a:latin typeface="+mn-lt"/>
              </a:rPr>
              <a:t>KÜLTÜR MÜDÜRLÜĞÜ</a:t>
            </a:r>
            <a:endParaRPr lang="tr-TR" sz="3200" b="1" dirty="0">
              <a:latin typeface="+mn-lt"/>
            </a:endParaRPr>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KÜLTÜR MÜDÜRLÜĞÜ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pic>
        <p:nvPicPr>
          <p:cNvPr id="7" name="Resim 6"/>
          <p:cNvPicPr>
            <a:picLocks noChangeAspect="1"/>
          </p:cNvPicPr>
          <p:nvPr/>
        </p:nvPicPr>
        <p:blipFill>
          <a:blip r:embed="rId2"/>
          <a:stretch>
            <a:fillRect/>
          </a:stretch>
        </p:blipFill>
        <p:spPr>
          <a:xfrm>
            <a:off x="238216" y="1181819"/>
            <a:ext cx="3542476" cy="3741873"/>
          </a:xfrm>
          <a:prstGeom prst="rect">
            <a:avLst/>
          </a:prstGeom>
        </p:spPr>
      </p:pic>
      <p:sp>
        <p:nvSpPr>
          <p:cNvPr id="14" name="Sağ Ok 13"/>
          <p:cNvSpPr/>
          <p:nvPr/>
        </p:nvSpPr>
        <p:spPr>
          <a:xfrm>
            <a:off x="1701225" y="2608992"/>
            <a:ext cx="308229" cy="1781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3903785" y="953220"/>
            <a:ext cx="8026381" cy="5693866"/>
          </a:xfrm>
          <a:prstGeom prst="rect">
            <a:avLst/>
          </a:prstGeom>
        </p:spPr>
        <p:txBody>
          <a:bodyPr wrap="square">
            <a:spAutoFit/>
          </a:bodyPr>
          <a:lstStyle/>
          <a:p>
            <a:pPr marL="347663" indent="-171450">
              <a:buFont typeface="Wingdings" panose="05000000000000000000" pitchFamily="2" charset="2"/>
              <a:buChar char="Ø"/>
            </a:pPr>
            <a:r>
              <a:rPr lang="tr-TR" altLang="tr-TR" sz="1400" dirty="0" smtClean="0">
                <a:latin typeface="Times New Roman" panose="02020603050405020304" pitchFamily="18" charset="0"/>
                <a:cs typeface="Times New Roman" panose="02020603050405020304" pitchFamily="18" charset="0"/>
              </a:rPr>
              <a:t>Müdürlüğümüz</a:t>
            </a:r>
            <a:r>
              <a:rPr lang="en-US" altLang="tr-TR" sz="1400" dirty="0">
                <a:latin typeface="Times New Roman" panose="02020603050405020304" pitchFamily="18" charset="0"/>
                <a:cs typeface="Times New Roman" panose="02020603050405020304" pitchFamily="18" charset="0"/>
              </a:rPr>
              <a:t>,</a:t>
            </a:r>
            <a:r>
              <a:rPr lang="tr-TR" altLang="tr-TR" sz="1400" dirty="0">
                <a:latin typeface="Times New Roman" panose="02020603050405020304" pitchFamily="18" charset="0"/>
                <a:cs typeface="Times New Roman" panose="02020603050405020304" pitchFamily="18" charset="0"/>
              </a:rPr>
              <a:t> Sağlık Kültür ve Spor Daire</a:t>
            </a:r>
            <a:r>
              <a:rPr lang="en-US" altLang="tr-TR" sz="1400" dirty="0">
                <a:latin typeface="Times New Roman" panose="02020603050405020304" pitchFamily="18" charset="0"/>
                <a:cs typeface="Times New Roman" panose="02020603050405020304" pitchFamily="18" charset="0"/>
              </a:rPr>
              <a:t> </a:t>
            </a:r>
            <a:r>
              <a:rPr lang="tr-TR" altLang="tr-TR" sz="1400" dirty="0">
                <a:latin typeface="Times New Roman" panose="02020603050405020304" pitchFamily="18" charset="0"/>
                <a:cs typeface="Times New Roman" panose="02020603050405020304" pitchFamily="18" charset="0"/>
              </a:rPr>
              <a:t>Başkanlığına bağlı olarak </a:t>
            </a:r>
            <a:r>
              <a:rPr lang="tr-TR" altLang="tr-TR" sz="1400" dirty="0" smtClean="0">
                <a:latin typeface="Times New Roman" panose="02020603050405020304" pitchFamily="18" charset="0"/>
                <a:cs typeface="Times New Roman" panose="02020603050405020304" pitchFamily="18" charset="0"/>
              </a:rPr>
              <a:t> </a:t>
            </a:r>
            <a:r>
              <a:rPr lang="en-US" altLang="tr-TR" sz="1400" dirty="0" smtClean="0">
                <a:latin typeface="Times New Roman" panose="02020603050405020304" pitchFamily="18" charset="0"/>
                <a:cs typeface="Times New Roman" panose="02020603050405020304" pitchFamily="18" charset="0"/>
              </a:rPr>
              <a:t>faaliyetleri</a:t>
            </a:r>
            <a:r>
              <a:rPr lang="tr-TR" altLang="tr-TR" sz="1400" dirty="0" err="1" smtClean="0">
                <a:latin typeface="Times New Roman" panose="02020603050405020304" pitchFamily="18" charset="0"/>
                <a:cs typeface="Times New Roman" panose="02020603050405020304" pitchFamily="18" charset="0"/>
              </a:rPr>
              <a:t>ni</a:t>
            </a:r>
            <a:r>
              <a:rPr lang="en-US" altLang="tr-TR" sz="1400" dirty="0" smtClean="0">
                <a:latin typeface="Times New Roman" panose="02020603050405020304" pitchFamily="18" charset="0"/>
                <a:cs typeface="Times New Roman" panose="02020603050405020304" pitchFamily="18" charset="0"/>
              </a:rPr>
              <a:t> </a:t>
            </a:r>
            <a:r>
              <a:rPr lang="tr-TR" altLang="tr-TR" sz="1400" dirty="0" smtClean="0">
                <a:latin typeface="Times New Roman" panose="02020603050405020304" pitchFamily="18" charset="0"/>
                <a:cs typeface="Times New Roman" panose="02020603050405020304" pitchFamily="18" charset="0"/>
              </a:rPr>
              <a:t> </a:t>
            </a:r>
            <a:r>
              <a:rPr lang="en-US" altLang="tr-TR" sz="1400" dirty="0" smtClean="0">
                <a:latin typeface="Times New Roman" panose="02020603050405020304" pitchFamily="18" charset="0"/>
                <a:cs typeface="Times New Roman" panose="02020603050405020304" pitchFamily="18" charset="0"/>
              </a:rPr>
              <a:t>y</a:t>
            </a:r>
            <a:r>
              <a:rPr lang="tr-TR" altLang="tr-TR" sz="1400" dirty="0" smtClean="0">
                <a:latin typeface="Times New Roman" panose="02020603050405020304" pitchFamily="18" charset="0"/>
                <a:cs typeface="Times New Roman" panose="02020603050405020304" pitchFamily="18" charset="0"/>
              </a:rPr>
              <a:t>ü</a:t>
            </a:r>
            <a:r>
              <a:rPr lang="en-US" altLang="tr-TR" sz="1400" dirty="0" smtClean="0">
                <a:latin typeface="Times New Roman" panose="02020603050405020304" pitchFamily="18" charset="0"/>
                <a:cs typeface="Times New Roman" panose="02020603050405020304" pitchFamily="18" charset="0"/>
              </a:rPr>
              <a:t>r</a:t>
            </a:r>
            <a:r>
              <a:rPr lang="tr-TR" altLang="tr-TR" sz="1400" dirty="0" smtClean="0">
                <a:latin typeface="Times New Roman" panose="02020603050405020304" pitchFamily="18" charset="0"/>
                <a:cs typeface="Times New Roman" panose="02020603050405020304" pitchFamily="18" charset="0"/>
              </a:rPr>
              <a:t>ü</a:t>
            </a:r>
            <a:r>
              <a:rPr lang="en-US" altLang="tr-TR" sz="1400" dirty="0" err="1" smtClean="0">
                <a:latin typeface="Times New Roman" panose="02020603050405020304" pitchFamily="18" charset="0"/>
                <a:cs typeface="Times New Roman" panose="02020603050405020304" pitchFamily="18" charset="0"/>
              </a:rPr>
              <a:t>tmektedir</a:t>
            </a:r>
            <a:r>
              <a:rPr lang="en-US" altLang="tr-TR" sz="1400" dirty="0" smtClean="0">
                <a:latin typeface="Times New Roman" panose="02020603050405020304" pitchFamily="18" charset="0"/>
                <a:cs typeface="Times New Roman" panose="02020603050405020304" pitchFamily="18" charset="0"/>
              </a:rPr>
              <a:t>.</a:t>
            </a:r>
            <a:endParaRPr lang="tr-TR" altLang="tr-TR" sz="1400" dirty="0" smtClean="0">
              <a:latin typeface="Times New Roman" panose="02020603050405020304" pitchFamily="18" charset="0"/>
              <a:cs typeface="Times New Roman" panose="02020603050405020304" pitchFamily="18" charset="0"/>
            </a:endParaRPr>
          </a:p>
          <a:p>
            <a:r>
              <a:rPr lang="tr-TR" altLang="tr-TR" sz="1400" dirty="0">
                <a:latin typeface="Times New Roman" panose="02020603050405020304" pitchFamily="18" charset="0"/>
                <a:cs typeface="Times New Roman" panose="02020603050405020304" pitchFamily="18" charset="0"/>
              </a:rPr>
              <a:t> </a:t>
            </a:r>
            <a:r>
              <a:rPr lang="tr-TR" altLang="tr-TR" sz="1400" dirty="0" smtClean="0">
                <a:latin typeface="Times New Roman" panose="02020603050405020304" pitchFamily="18" charset="0"/>
                <a:cs typeface="Times New Roman" panose="02020603050405020304" pitchFamily="18" charset="0"/>
              </a:rPr>
              <a:t>       </a:t>
            </a:r>
          </a:p>
          <a:p>
            <a:pPr marL="176213"/>
            <a:r>
              <a:rPr lang="tr-TR" altLang="tr-TR" sz="1400" dirty="0" smtClean="0">
                <a:latin typeface="Times New Roman" panose="02020603050405020304" pitchFamily="18" charset="0"/>
                <a:cs typeface="Times New Roman" panose="02020603050405020304" pitchFamily="18" charset="0"/>
              </a:rPr>
              <a:t>Öğrencilerimize </a:t>
            </a:r>
            <a:r>
              <a:rPr lang="tr-TR" altLang="tr-TR" sz="1400" dirty="0">
                <a:latin typeface="Times New Roman" panose="02020603050405020304" pitchFamily="18" charset="0"/>
                <a:cs typeface="Times New Roman" panose="02020603050405020304" pitchFamily="18" charset="0"/>
              </a:rPr>
              <a:t>s</a:t>
            </a:r>
            <a:r>
              <a:rPr lang="tr-TR" altLang="tr-TR" sz="1400" dirty="0" smtClean="0">
                <a:latin typeface="Times New Roman" panose="02020603050405020304" pitchFamily="18" charset="0"/>
                <a:cs typeface="Times New Roman" panose="02020603050405020304" pitchFamily="18" charset="0"/>
              </a:rPr>
              <a:t>osyal</a:t>
            </a:r>
            <a:r>
              <a:rPr lang="en-US" altLang="tr-TR" sz="1400" dirty="0" smtClean="0">
                <a:latin typeface="Times New Roman" panose="02020603050405020304" pitchFamily="18" charset="0"/>
                <a:cs typeface="Times New Roman" panose="02020603050405020304" pitchFamily="18" charset="0"/>
              </a:rPr>
              <a:t>,</a:t>
            </a:r>
            <a:r>
              <a:rPr lang="tr-TR" altLang="tr-TR" sz="1400" dirty="0" smtClean="0">
                <a:latin typeface="Times New Roman" panose="02020603050405020304" pitchFamily="18" charset="0"/>
                <a:cs typeface="Times New Roman" panose="02020603050405020304" pitchFamily="18" charset="0"/>
              </a:rPr>
              <a:t> </a:t>
            </a:r>
            <a:r>
              <a:rPr lang="en-US" altLang="tr-TR" sz="1400" dirty="0" err="1" smtClean="0">
                <a:latin typeface="Times New Roman" panose="02020603050405020304" pitchFamily="18" charset="0"/>
                <a:cs typeface="Times New Roman" panose="02020603050405020304" pitchFamily="18" charset="0"/>
              </a:rPr>
              <a:t>kültürel</a:t>
            </a:r>
            <a:r>
              <a:rPr lang="tr-TR" altLang="tr-TR" sz="1400" dirty="0">
                <a:latin typeface="Times New Roman" panose="02020603050405020304" pitchFamily="18" charset="0"/>
                <a:cs typeface="Times New Roman" panose="02020603050405020304" pitchFamily="18" charset="0"/>
              </a:rPr>
              <a:t> </a:t>
            </a:r>
            <a:r>
              <a:rPr lang="tr-TR" altLang="tr-TR" sz="1400" dirty="0" smtClean="0">
                <a:latin typeface="Times New Roman" panose="02020603050405020304" pitchFamily="18" charset="0"/>
                <a:cs typeface="Times New Roman" panose="02020603050405020304" pitchFamily="18" charset="0"/>
              </a:rPr>
              <a:t>ve  sanatsal olarak hizmet vermektedir. Müdürlüğümüzde </a:t>
            </a:r>
          </a:p>
          <a:p>
            <a:pPr marL="285750" indent="-285750">
              <a:buFont typeface="Arial" panose="020B0604020202020204" pitchFamily="34" charset="0"/>
              <a:buChar char="•"/>
            </a:pPr>
            <a:r>
              <a:rPr lang="tr-TR" altLang="tr-TR" sz="1400" dirty="0" smtClean="0">
                <a:latin typeface="Times New Roman" panose="02020603050405020304" pitchFamily="18" charset="0"/>
                <a:cs typeface="Times New Roman" panose="02020603050405020304" pitchFamily="18" charset="0"/>
              </a:rPr>
              <a:t> Halk </a:t>
            </a:r>
            <a:r>
              <a:rPr lang="tr-TR" altLang="tr-TR" sz="1400" dirty="0">
                <a:latin typeface="Times New Roman" panose="02020603050405020304" pitchFamily="18" charset="0"/>
                <a:cs typeface="Times New Roman" panose="02020603050405020304" pitchFamily="18" charset="0"/>
              </a:rPr>
              <a:t>Oyunları Topluluğu</a:t>
            </a:r>
          </a:p>
          <a:p>
            <a:pPr marL="285750" indent="-285750">
              <a:buFont typeface="Arial" panose="020B0604020202020204" pitchFamily="34" charset="0"/>
              <a:buChar char="•"/>
            </a:pPr>
            <a:r>
              <a:rPr lang="tr-TR" altLang="tr-TR" sz="1400" dirty="0" smtClean="0">
                <a:latin typeface="Times New Roman" panose="02020603050405020304" pitchFamily="18" charset="0"/>
                <a:cs typeface="Times New Roman" panose="02020603050405020304" pitchFamily="18" charset="0"/>
              </a:rPr>
              <a:t>Drama </a:t>
            </a:r>
            <a:r>
              <a:rPr lang="tr-TR" altLang="tr-TR" sz="1400" dirty="0">
                <a:latin typeface="Times New Roman" panose="02020603050405020304" pitchFamily="18" charset="0"/>
                <a:cs typeface="Times New Roman" panose="02020603050405020304" pitchFamily="18" charset="0"/>
              </a:rPr>
              <a:t>Topluluğu</a:t>
            </a:r>
          </a:p>
          <a:p>
            <a:pPr marL="285750" indent="-285750">
              <a:buFont typeface="Arial" panose="020B0604020202020204" pitchFamily="34" charset="0"/>
              <a:buChar char="•"/>
            </a:pPr>
            <a:r>
              <a:rPr lang="tr-TR" altLang="tr-TR" sz="1400" dirty="0" smtClean="0">
                <a:latin typeface="Times New Roman" panose="02020603050405020304" pitchFamily="18" charset="0"/>
                <a:cs typeface="Times New Roman" panose="02020603050405020304" pitchFamily="18" charset="0"/>
              </a:rPr>
              <a:t>Dans </a:t>
            </a:r>
            <a:r>
              <a:rPr lang="tr-TR" altLang="tr-TR" sz="1400" dirty="0">
                <a:latin typeface="Times New Roman" panose="02020603050405020304" pitchFamily="18" charset="0"/>
                <a:cs typeface="Times New Roman" panose="02020603050405020304" pitchFamily="18" charset="0"/>
              </a:rPr>
              <a:t>Topluluğu</a:t>
            </a:r>
          </a:p>
          <a:p>
            <a:pPr marL="285750" indent="-285750">
              <a:buFont typeface="Arial" panose="020B0604020202020204" pitchFamily="34" charset="0"/>
              <a:buChar char="•"/>
            </a:pPr>
            <a:r>
              <a:rPr lang="tr-TR" altLang="tr-TR" sz="1400" dirty="0" smtClean="0">
                <a:latin typeface="Times New Roman" panose="02020603050405020304" pitchFamily="18" charset="0"/>
                <a:cs typeface="Times New Roman" panose="02020603050405020304" pitchFamily="18" charset="0"/>
              </a:rPr>
              <a:t>Türk </a:t>
            </a:r>
            <a:r>
              <a:rPr lang="tr-TR" altLang="tr-TR" sz="1400" dirty="0">
                <a:latin typeface="Times New Roman" panose="02020603050405020304" pitchFamily="18" charset="0"/>
                <a:cs typeface="Times New Roman" panose="02020603050405020304" pitchFamily="18" charset="0"/>
              </a:rPr>
              <a:t>Sanat Müziği Korosu</a:t>
            </a:r>
          </a:p>
          <a:p>
            <a:pPr marL="285750" indent="-285750">
              <a:buFont typeface="Arial" panose="020B0604020202020204" pitchFamily="34" charset="0"/>
              <a:buChar char="•"/>
            </a:pPr>
            <a:r>
              <a:rPr lang="tr-TR" altLang="tr-TR" sz="1400" dirty="0" smtClean="0">
                <a:latin typeface="Times New Roman" panose="02020603050405020304" pitchFamily="18" charset="0"/>
                <a:cs typeface="Times New Roman" panose="02020603050405020304" pitchFamily="18" charset="0"/>
              </a:rPr>
              <a:t>Türk </a:t>
            </a:r>
            <a:r>
              <a:rPr lang="tr-TR" altLang="tr-TR" sz="1400" dirty="0">
                <a:latin typeface="Times New Roman" panose="02020603050405020304" pitchFamily="18" charset="0"/>
                <a:cs typeface="Times New Roman" panose="02020603050405020304" pitchFamily="18" charset="0"/>
              </a:rPr>
              <a:t>Halk Müziği </a:t>
            </a:r>
            <a:r>
              <a:rPr lang="tr-TR" altLang="tr-TR" sz="1400" dirty="0" smtClean="0">
                <a:latin typeface="Times New Roman" panose="02020603050405020304" pitchFamily="18" charset="0"/>
                <a:cs typeface="Times New Roman" panose="02020603050405020304" pitchFamily="18" charset="0"/>
              </a:rPr>
              <a:t>Korosu branşlarında eğitim verilmektedir.</a:t>
            </a:r>
          </a:p>
          <a:p>
            <a:pPr marL="285750" indent="-285750">
              <a:buFont typeface="Arial" panose="020B0604020202020204" pitchFamily="34" charset="0"/>
              <a:buChar char="•"/>
            </a:pPr>
            <a:endParaRPr lang="tr-TR" altLang="tr-TR"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altLang="tr-TR" sz="1400" dirty="0" smtClean="0">
                <a:latin typeface="Times New Roman" panose="02020603050405020304" pitchFamily="18" charset="0"/>
                <a:cs typeface="Times New Roman" panose="02020603050405020304" pitchFamily="18" charset="0"/>
              </a:rPr>
              <a:t>Müdürlüğümüz tarafından verilen eğitimlere öğrenci, </a:t>
            </a:r>
            <a:r>
              <a:rPr lang="tr-TR" altLang="tr-TR" sz="1400" dirty="0">
                <a:latin typeface="Times New Roman" panose="02020603050405020304" pitchFamily="18" charset="0"/>
                <a:cs typeface="Times New Roman" panose="02020603050405020304" pitchFamily="18" charset="0"/>
              </a:rPr>
              <a:t>k</a:t>
            </a:r>
            <a:r>
              <a:rPr lang="tr-TR" altLang="tr-TR" sz="1400" dirty="0" smtClean="0">
                <a:latin typeface="Times New Roman" panose="02020603050405020304" pitchFamily="18" charset="0"/>
                <a:cs typeface="Times New Roman" panose="02020603050405020304" pitchFamily="18" charset="0"/>
              </a:rPr>
              <a:t>ayıt zamanı içerisinde </a:t>
            </a:r>
            <a:r>
              <a:rPr lang="tr-TR" altLang="tr-TR" sz="1400" dirty="0">
                <a:latin typeface="Times New Roman" panose="02020603050405020304" pitchFamily="18" charset="0"/>
                <a:cs typeface="Times New Roman" panose="02020603050405020304" pitchFamily="18" charset="0"/>
              </a:rPr>
              <a:t>şahsen veya </a:t>
            </a:r>
            <a:r>
              <a:rPr lang="tr-TR" altLang="tr-TR" sz="1400" dirty="0" smtClean="0">
                <a:latin typeface="Times New Roman" panose="02020603050405020304" pitchFamily="18" charset="0"/>
                <a:cs typeface="Times New Roman" panose="02020603050405020304" pitchFamily="18" charset="0"/>
              </a:rPr>
              <a:t>online </a:t>
            </a:r>
            <a:r>
              <a:rPr lang="tr-TR" altLang="tr-TR" sz="1400" dirty="0" smtClean="0">
                <a:latin typeface="Times New Roman" panose="02020603050405020304" pitchFamily="18" charset="0"/>
                <a:cs typeface="Times New Roman" panose="02020603050405020304" pitchFamily="18" charset="0"/>
                <a:hlinkClick r:id="rId3"/>
              </a:rPr>
              <a:t>https</a:t>
            </a:r>
            <a:r>
              <a:rPr lang="tr-TR" altLang="tr-TR" sz="1400" dirty="0">
                <a:latin typeface="Times New Roman" panose="02020603050405020304" pitchFamily="18" charset="0"/>
                <a:cs typeface="Times New Roman" panose="02020603050405020304" pitchFamily="18" charset="0"/>
                <a:hlinkClick r:id="rId3"/>
              </a:rPr>
              <a:t>://</a:t>
            </a:r>
            <a:r>
              <a:rPr lang="tr-TR" altLang="tr-TR" sz="1400" dirty="0" smtClean="0">
                <a:latin typeface="Times New Roman" panose="02020603050405020304" pitchFamily="18" charset="0"/>
                <a:cs typeface="Times New Roman" panose="02020603050405020304" pitchFamily="18" charset="0"/>
                <a:hlinkClick r:id="rId3"/>
              </a:rPr>
              <a:t>kultur.cu.edu.tr/topluluk-basvurulari</a:t>
            </a:r>
            <a:r>
              <a:rPr lang="tr-TR" altLang="tr-TR" sz="1400" dirty="0" smtClean="0">
                <a:latin typeface="Times New Roman" panose="02020603050405020304" pitchFamily="18" charset="0"/>
                <a:cs typeface="Times New Roman" panose="02020603050405020304" pitchFamily="18" charset="0"/>
              </a:rPr>
              <a:t> linkinden başvuru formunu doldurarak kayıt yapılmaktadır. </a:t>
            </a:r>
          </a:p>
          <a:p>
            <a:pPr marL="285750" indent="-285750">
              <a:buFont typeface="Wingdings" panose="05000000000000000000" pitchFamily="2" charset="2"/>
              <a:buChar char="Ø"/>
            </a:pPr>
            <a:r>
              <a:rPr lang="tr-TR" altLang="tr-TR" sz="1400" dirty="0" smtClean="0">
                <a:latin typeface="Times New Roman" panose="02020603050405020304" pitchFamily="18" charset="0"/>
                <a:cs typeface="Times New Roman" panose="02020603050405020304" pitchFamily="18" charset="0"/>
              </a:rPr>
              <a:t>Kayıtlar sonrası eğitim-öğretim takvimi belirlenerek Müdürlüğümüz panolarından duyurusu yapılmaktadır.</a:t>
            </a:r>
          </a:p>
          <a:p>
            <a:pPr marL="285750" indent="-285750">
              <a:buFont typeface="Wingdings" panose="05000000000000000000" pitchFamily="2" charset="2"/>
              <a:buChar char="Ø"/>
            </a:pPr>
            <a:r>
              <a:rPr lang="tr-TR" altLang="tr-TR" sz="1400" dirty="0">
                <a:latin typeface="Times New Roman" panose="02020603050405020304" pitchFamily="18" charset="0"/>
                <a:cs typeface="Times New Roman" panose="02020603050405020304" pitchFamily="18" charset="0"/>
              </a:rPr>
              <a:t>Müdürlüğümüz tarafından eğitim verilen branşlarda Türkiye genelinde yapılan  dans gösterisi, </a:t>
            </a:r>
            <a:r>
              <a:rPr lang="en-US" altLang="tr-TR" sz="1400" dirty="0">
                <a:latin typeface="Times New Roman" panose="02020603050405020304" pitchFamily="18" charset="0"/>
                <a:cs typeface="Times New Roman" panose="02020603050405020304" pitchFamily="18" charset="0"/>
              </a:rPr>
              <a:t>k</a:t>
            </a:r>
            <a:r>
              <a:rPr lang="tr-TR" altLang="tr-TR" sz="1400" dirty="0" err="1">
                <a:latin typeface="Times New Roman" panose="02020603050405020304" pitchFamily="18" charset="0"/>
                <a:cs typeface="Times New Roman" panose="02020603050405020304" pitchFamily="18" charset="0"/>
              </a:rPr>
              <a:t>onser</a:t>
            </a:r>
            <a:r>
              <a:rPr lang="tr-TR" altLang="tr-TR" sz="1400" dirty="0">
                <a:latin typeface="Times New Roman" panose="02020603050405020304" pitchFamily="18" charset="0"/>
                <a:cs typeface="Times New Roman" panose="02020603050405020304" pitchFamily="18" charset="0"/>
              </a:rPr>
              <a:t>, halk oyunları ve yarışmalara</a:t>
            </a:r>
            <a:r>
              <a:rPr lang="en-US" altLang="tr-TR" sz="1400" dirty="0">
                <a:latin typeface="Times New Roman" panose="02020603050405020304" pitchFamily="18" charset="0"/>
                <a:cs typeface="Times New Roman" panose="02020603050405020304" pitchFamily="18" charset="0"/>
              </a:rPr>
              <a:t>  </a:t>
            </a:r>
            <a:r>
              <a:rPr lang="tr-TR" altLang="tr-TR" sz="1400" dirty="0">
                <a:latin typeface="Times New Roman" panose="02020603050405020304" pitchFamily="18" charset="0"/>
                <a:cs typeface="Times New Roman" panose="02020603050405020304" pitchFamily="18" charset="0"/>
              </a:rPr>
              <a:t>katılım </a:t>
            </a:r>
            <a:r>
              <a:rPr lang="tr-TR" altLang="tr-TR" sz="1400" dirty="0" smtClean="0">
                <a:latin typeface="Times New Roman" panose="02020603050405020304" pitchFamily="18" charset="0"/>
                <a:cs typeface="Times New Roman" panose="02020603050405020304" pitchFamily="18" charset="0"/>
              </a:rPr>
              <a:t>sağlanmaktadır.</a:t>
            </a:r>
          </a:p>
          <a:p>
            <a:pPr marL="285750" indent="-285750">
              <a:buFont typeface="Wingdings" panose="05000000000000000000" pitchFamily="2" charset="2"/>
              <a:buChar char="Ø"/>
            </a:pPr>
            <a:r>
              <a:rPr lang="en-US" altLang="tr-TR" sz="1400" dirty="0" err="1" smtClean="0">
                <a:latin typeface="Times New Roman" panose="02020603050405020304" pitchFamily="18" charset="0"/>
                <a:cs typeface="Times New Roman" panose="02020603050405020304" pitchFamily="18" charset="0"/>
              </a:rPr>
              <a:t>Üniversitemiz</a:t>
            </a:r>
            <a:r>
              <a:rPr lang="tr-TR" altLang="tr-TR" sz="1400" dirty="0" smtClean="0">
                <a:latin typeface="Times New Roman" panose="02020603050405020304" pitchFamily="18" charset="0"/>
                <a:cs typeface="Times New Roman" panose="02020603050405020304" pitchFamily="18" charset="0"/>
              </a:rPr>
              <a:t> </a:t>
            </a:r>
            <a:r>
              <a:rPr lang="tr-TR" altLang="tr-TR" sz="1400" dirty="0">
                <a:latin typeface="Times New Roman" panose="02020603050405020304" pitchFamily="18" charset="0"/>
                <a:cs typeface="Times New Roman" panose="02020603050405020304" pitchFamily="18" charset="0"/>
              </a:rPr>
              <a:t>öğrencilerinden oluşan  topluluk, eğitim ve öğretim dönemi içinde hafta sonları çalışmalarını yürütmektedir</a:t>
            </a:r>
            <a:r>
              <a:rPr lang="en-US" altLang="tr-TR" sz="1400" dirty="0" smtClean="0">
                <a:latin typeface="Times New Roman" panose="02020603050405020304" pitchFamily="18" charset="0"/>
                <a:cs typeface="Times New Roman" panose="02020603050405020304" pitchFamily="18" charset="0"/>
              </a:rPr>
              <a:t>.</a:t>
            </a:r>
            <a:endParaRPr lang="tr-TR" altLang="tr-TR" sz="14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altLang="tr-TR" sz="1400" dirty="0" smtClean="0">
                <a:latin typeface="Times New Roman" panose="02020603050405020304" pitchFamily="18" charset="0"/>
                <a:cs typeface="Times New Roman" panose="02020603050405020304" pitchFamily="18" charset="0"/>
              </a:rPr>
              <a:t>Bu </a:t>
            </a:r>
            <a:r>
              <a:rPr lang="tr-TR" altLang="tr-TR" sz="1400" dirty="0">
                <a:latin typeface="Times New Roman" panose="02020603050405020304" pitchFamily="18" charset="0"/>
                <a:cs typeface="Times New Roman" panose="02020603050405020304" pitchFamily="18" charset="0"/>
              </a:rPr>
              <a:t>çalışmaların sonucu </a:t>
            </a:r>
            <a:r>
              <a:rPr lang="tr-TR" altLang="tr-TR" sz="1400" dirty="0" smtClean="0">
                <a:latin typeface="Times New Roman" panose="02020603050405020304" pitchFamily="18" charset="0"/>
                <a:cs typeface="Times New Roman" panose="02020603050405020304" pitchFamily="18" charset="0"/>
              </a:rPr>
              <a:t>olarak  </a:t>
            </a:r>
            <a:r>
              <a:rPr lang="tr-TR" altLang="tr-TR" sz="1400" dirty="0">
                <a:latin typeface="Times New Roman" panose="02020603050405020304" pitchFamily="18" charset="0"/>
                <a:cs typeface="Times New Roman" panose="02020603050405020304" pitchFamily="18" charset="0"/>
              </a:rPr>
              <a:t>d</a:t>
            </a:r>
            <a:r>
              <a:rPr lang="en-US" altLang="tr-TR" sz="1400" dirty="0" err="1">
                <a:latin typeface="Times New Roman" panose="02020603050405020304" pitchFamily="18" charset="0"/>
                <a:cs typeface="Times New Roman" panose="02020603050405020304" pitchFamily="18" charset="0"/>
              </a:rPr>
              <a:t>önem</a:t>
            </a:r>
            <a:r>
              <a:rPr lang="en-US" altLang="tr-TR" sz="1400" dirty="0">
                <a:latin typeface="Times New Roman" panose="02020603050405020304" pitchFamily="18" charset="0"/>
                <a:cs typeface="Times New Roman" panose="02020603050405020304" pitchFamily="18" charset="0"/>
              </a:rPr>
              <a:t> </a:t>
            </a:r>
            <a:r>
              <a:rPr lang="en-US" altLang="tr-TR" sz="1400" dirty="0" err="1">
                <a:latin typeface="Times New Roman" panose="02020603050405020304" pitchFamily="18" charset="0"/>
                <a:cs typeface="Times New Roman" panose="02020603050405020304" pitchFamily="18" charset="0"/>
              </a:rPr>
              <a:t>sonlarında</a:t>
            </a:r>
            <a:r>
              <a:rPr lang="tr-TR" altLang="tr-TR" sz="1400" dirty="0">
                <a:latin typeface="Times New Roman" panose="02020603050405020304" pitchFamily="18" charset="0"/>
                <a:cs typeface="Times New Roman" panose="02020603050405020304" pitchFamily="18" charset="0"/>
              </a:rPr>
              <a:t> </a:t>
            </a:r>
            <a:r>
              <a:rPr lang="en-US" altLang="tr-TR" sz="1400" dirty="0" err="1">
                <a:latin typeface="Times New Roman" panose="02020603050405020304" pitchFamily="18" charset="0"/>
                <a:cs typeface="Times New Roman" panose="02020603050405020304" pitchFamily="18" charset="0"/>
              </a:rPr>
              <a:t>konserler</a:t>
            </a:r>
            <a:r>
              <a:rPr lang="en-US" altLang="tr-TR" sz="1400" dirty="0">
                <a:latin typeface="Times New Roman" panose="02020603050405020304" pitchFamily="18" charset="0"/>
                <a:cs typeface="Times New Roman" panose="02020603050405020304" pitchFamily="18" charset="0"/>
              </a:rPr>
              <a:t> </a:t>
            </a:r>
            <a:r>
              <a:rPr lang="en-US" altLang="tr-TR" sz="1400" dirty="0" err="1">
                <a:latin typeface="Times New Roman" panose="02020603050405020304" pitchFamily="18" charset="0"/>
                <a:cs typeface="Times New Roman" panose="02020603050405020304" pitchFamily="18" charset="0"/>
              </a:rPr>
              <a:t>ver</a:t>
            </a:r>
            <a:r>
              <a:rPr lang="tr-TR" altLang="tr-TR" sz="1400" dirty="0">
                <a:latin typeface="Times New Roman" panose="02020603050405020304" pitchFamily="18" charset="0"/>
                <a:cs typeface="Times New Roman" panose="02020603050405020304" pitchFamily="18" charset="0"/>
              </a:rPr>
              <a:t>il</a:t>
            </a:r>
            <a:r>
              <a:rPr lang="en-US" altLang="tr-TR" sz="1400" dirty="0" err="1">
                <a:latin typeface="Times New Roman" panose="02020603050405020304" pitchFamily="18" charset="0"/>
                <a:cs typeface="Times New Roman" panose="02020603050405020304" pitchFamily="18" charset="0"/>
              </a:rPr>
              <a:t>mektedir</a:t>
            </a:r>
            <a:r>
              <a:rPr lang="en-US" altLang="tr-TR" sz="1400" dirty="0">
                <a:latin typeface="Times New Roman" panose="02020603050405020304" pitchFamily="18" charset="0"/>
                <a:cs typeface="Times New Roman" panose="02020603050405020304" pitchFamily="18" charset="0"/>
              </a:rPr>
              <a:t>.</a:t>
            </a:r>
            <a:r>
              <a:rPr lang="tr-TR" altLang="tr-TR" sz="1400" dirty="0">
                <a:latin typeface="Times New Roman" panose="02020603050405020304" pitchFamily="18" charset="0"/>
                <a:cs typeface="Times New Roman" panose="02020603050405020304" pitchFamily="18" charset="0"/>
              </a:rPr>
              <a:t> </a:t>
            </a:r>
            <a:r>
              <a:rPr lang="en-US" altLang="tr-TR" sz="1400" dirty="0" err="1">
                <a:latin typeface="Times New Roman" panose="02020603050405020304" pitchFamily="18" charset="0"/>
                <a:cs typeface="Times New Roman" panose="02020603050405020304" pitchFamily="18" charset="0"/>
              </a:rPr>
              <a:t>Ayrıca</a:t>
            </a:r>
            <a:r>
              <a:rPr lang="en-US" altLang="tr-TR" sz="1400" dirty="0">
                <a:latin typeface="Times New Roman" panose="02020603050405020304" pitchFamily="18" charset="0"/>
                <a:cs typeface="Times New Roman" panose="02020603050405020304" pitchFamily="18" charset="0"/>
              </a:rPr>
              <a:t> </a:t>
            </a:r>
            <a:r>
              <a:rPr lang="en-US" altLang="tr-TR" sz="1400" dirty="0" err="1">
                <a:latin typeface="Times New Roman" panose="02020603050405020304" pitchFamily="18" charset="0"/>
                <a:cs typeface="Times New Roman" panose="02020603050405020304" pitchFamily="18" charset="0"/>
              </a:rPr>
              <a:t>il</a:t>
            </a:r>
            <a:r>
              <a:rPr lang="en-US" altLang="tr-TR" sz="1400" dirty="0">
                <a:latin typeface="Times New Roman" panose="02020603050405020304" pitchFamily="18" charset="0"/>
                <a:cs typeface="Times New Roman" panose="02020603050405020304" pitchFamily="18" charset="0"/>
              </a:rPr>
              <a:t> </a:t>
            </a:r>
            <a:r>
              <a:rPr lang="en-US" altLang="tr-TR" sz="1400" dirty="0" err="1">
                <a:latin typeface="Times New Roman" panose="02020603050405020304" pitchFamily="18" charset="0"/>
                <a:cs typeface="Times New Roman" panose="02020603050405020304" pitchFamily="18" charset="0"/>
              </a:rPr>
              <a:t>içinde</a:t>
            </a:r>
            <a:r>
              <a:rPr lang="en-US" altLang="tr-TR" sz="1400" dirty="0">
                <a:latin typeface="Times New Roman" panose="02020603050405020304" pitchFamily="18" charset="0"/>
                <a:cs typeface="Times New Roman" panose="02020603050405020304" pitchFamily="18" charset="0"/>
              </a:rPr>
              <a:t> </a:t>
            </a:r>
            <a:r>
              <a:rPr lang="en-US" altLang="tr-TR" sz="1400" dirty="0" err="1">
                <a:latin typeface="Times New Roman" panose="02020603050405020304" pitchFamily="18" charset="0"/>
                <a:cs typeface="Times New Roman" panose="02020603050405020304" pitchFamily="18" charset="0"/>
              </a:rPr>
              <a:t>ve</a:t>
            </a:r>
            <a:r>
              <a:rPr lang="en-US" altLang="tr-TR" sz="1400" dirty="0">
                <a:latin typeface="Times New Roman" panose="02020603050405020304" pitchFamily="18" charset="0"/>
                <a:cs typeface="Times New Roman" panose="02020603050405020304" pitchFamily="18" charset="0"/>
              </a:rPr>
              <a:t> </a:t>
            </a:r>
            <a:r>
              <a:rPr lang="en-US" altLang="tr-TR" sz="1400" dirty="0" err="1">
                <a:latin typeface="Times New Roman" panose="02020603050405020304" pitchFamily="18" charset="0"/>
                <a:cs typeface="Times New Roman" panose="02020603050405020304" pitchFamily="18" charset="0"/>
              </a:rPr>
              <a:t>dışında</a:t>
            </a:r>
            <a:r>
              <a:rPr lang="en-US" altLang="tr-TR" sz="1400" dirty="0">
                <a:latin typeface="Times New Roman" panose="02020603050405020304" pitchFamily="18" charset="0"/>
                <a:cs typeface="Times New Roman" panose="02020603050405020304" pitchFamily="18" charset="0"/>
              </a:rPr>
              <a:t> </a:t>
            </a:r>
            <a:r>
              <a:rPr lang="en-US" altLang="tr-TR" sz="1400" dirty="0" err="1">
                <a:latin typeface="Times New Roman" panose="02020603050405020304" pitchFamily="18" charset="0"/>
                <a:cs typeface="Times New Roman" panose="02020603050405020304" pitchFamily="18" charset="0"/>
              </a:rPr>
              <a:t>yapılan</a:t>
            </a:r>
            <a:r>
              <a:rPr lang="en-US" altLang="tr-TR" sz="1400" dirty="0">
                <a:latin typeface="Times New Roman" panose="02020603050405020304" pitchFamily="18" charset="0"/>
                <a:cs typeface="Times New Roman" panose="02020603050405020304" pitchFamily="18" charset="0"/>
              </a:rPr>
              <a:t> </a:t>
            </a:r>
            <a:r>
              <a:rPr lang="en-US" altLang="tr-TR" sz="1400" dirty="0" err="1">
                <a:latin typeface="Times New Roman" panose="02020603050405020304" pitchFamily="18" charset="0"/>
                <a:cs typeface="Times New Roman" panose="02020603050405020304" pitchFamily="18" charset="0"/>
              </a:rPr>
              <a:t>etkinliklere</a:t>
            </a:r>
            <a:r>
              <a:rPr lang="en-US" altLang="tr-TR" sz="1400" dirty="0">
                <a:latin typeface="Times New Roman" panose="02020603050405020304" pitchFamily="18" charset="0"/>
                <a:cs typeface="Times New Roman" panose="02020603050405020304" pitchFamily="18" charset="0"/>
              </a:rPr>
              <a:t> </a:t>
            </a:r>
            <a:r>
              <a:rPr lang="en-US" altLang="tr-TR" sz="1400" dirty="0" err="1">
                <a:latin typeface="Times New Roman" panose="02020603050405020304" pitchFamily="18" charset="0"/>
                <a:cs typeface="Times New Roman" panose="02020603050405020304" pitchFamily="18" charset="0"/>
              </a:rPr>
              <a:t>katıl</a:t>
            </a:r>
            <a:r>
              <a:rPr lang="tr-TR" altLang="tr-TR" sz="1400" dirty="0" err="1">
                <a:latin typeface="Times New Roman" panose="02020603050405020304" pitchFamily="18" charset="0"/>
                <a:cs typeface="Times New Roman" panose="02020603050405020304" pitchFamily="18" charset="0"/>
              </a:rPr>
              <a:t>ım</a:t>
            </a:r>
            <a:r>
              <a:rPr lang="tr-TR" altLang="tr-TR" sz="1400" dirty="0">
                <a:latin typeface="Times New Roman" panose="02020603050405020304" pitchFamily="18" charset="0"/>
                <a:cs typeface="Times New Roman" panose="02020603050405020304" pitchFamily="18" charset="0"/>
              </a:rPr>
              <a:t>  </a:t>
            </a:r>
            <a:r>
              <a:rPr lang="tr-TR" altLang="tr-TR" sz="1400" dirty="0" smtClean="0">
                <a:latin typeface="Times New Roman" panose="02020603050405020304" pitchFamily="18" charset="0"/>
                <a:cs typeface="Times New Roman" panose="02020603050405020304" pitchFamily="18" charset="0"/>
              </a:rPr>
              <a:t>sağlanmaktadır.</a:t>
            </a:r>
          </a:p>
          <a:p>
            <a:pPr marL="285750" indent="-285750">
              <a:buFont typeface="Wingdings" panose="05000000000000000000" pitchFamily="2" charset="2"/>
              <a:buChar char="Ø"/>
            </a:pPr>
            <a:r>
              <a:rPr lang="tr-TR" altLang="tr-TR" sz="1400" dirty="0" smtClean="0">
                <a:latin typeface="Times New Roman" panose="02020603050405020304" pitchFamily="18" charset="0"/>
                <a:cs typeface="Times New Roman" panose="02020603050405020304" pitchFamily="18" charset="0"/>
              </a:rPr>
              <a:t>Her </a:t>
            </a:r>
            <a:r>
              <a:rPr lang="tr-TR" altLang="tr-TR" sz="1400" dirty="0">
                <a:latin typeface="Times New Roman" panose="02020603050405020304" pitchFamily="18" charset="0"/>
                <a:cs typeface="Times New Roman" panose="02020603050405020304" pitchFamily="18" charset="0"/>
              </a:rPr>
              <a:t>yıl “</a:t>
            </a:r>
            <a:r>
              <a:rPr lang="tr-TR" altLang="tr-TR" sz="1400" b="1" dirty="0">
                <a:latin typeface="Times New Roman" panose="02020603050405020304" pitchFamily="18" charset="0"/>
                <a:cs typeface="Times New Roman" panose="02020603050405020304" pitchFamily="18" charset="0"/>
              </a:rPr>
              <a:t>27 Mart Dünya Tiyatrolar Günü”</a:t>
            </a:r>
            <a:r>
              <a:rPr lang="tr-TR" altLang="tr-TR" sz="1400" dirty="0">
                <a:latin typeface="Times New Roman" panose="02020603050405020304" pitchFamily="18" charset="0"/>
                <a:cs typeface="Times New Roman" panose="02020603050405020304" pitchFamily="18" charset="0"/>
              </a:rPr>
              <a:t> haftasında hazırlamış oldukları oyunlarını </a:t>
            </a:r>
            <a:r>
              <a:rPr lang="tr-TR" altLang="tr-TR" sz="1400" dirty="0" smtClean="0">
                <a:latin typeface="Times New Roman" panose="02020603050405020304" pitchFamily="18" charset="0"/>
                <a:cs typeface="Times New Roman" panose="02020603050405020304" pitchFamily="18" charset="0"/>
              </a:rPr>
              <a:t>sergilemektedirler.</a:t>
            </a:r>
          </a:p>
          <a:p>
            <a:pPr marL="285750" indent="-285750">
              <a:buFont typeface="Wingdings" panose="05000000000000000000" pitchFamily="2" charset="2"/>
              <a:buChar char="Ø"/>
            </a:pPr>
            <a:r>
              <a:rPr lang="tr-TR" altLang="tr-TR" sz="1400" dirty="0" smtClean="0">
                <a:latin typeface="Times New Roman" panose="02020603050405020304" pitchFamily="18" charset="0"/>
                <a:cs typeface="Times New Roman" panose="02020603050405020304" pitchFamily="18" charset="0"/>
              </a:rPr>
              <a:t>Ayrıca </a:t>
            </a:r>
            <a:r>
              <a:rPr lang="tr-TR" altLang="tr-TR" sz="1400" dirty="0">
                <a:latin typeface="Times New Roman" panose="02020603050405020304" pitchFamily="18" charset="0"/>
                <a:cs typeface="Times New Roman" panose="02020603050405020304" pitchFamily="18" charset="0"/>
              </a:rPr>
              <a:t>çeşitli </a:t>
            </a:r>
            <a:r>
              <a:rPr lang="en-US" altLang="tr-TR" sz="1400" dirty="0" err="1">
                <a:latin typeface="Times New Roman" panose="02020603050405020304" pitchFamily="18" charset="0"/>
                <a:cs typeface="Times New Roman" panose="02020603050405020304" pitchFamily="18" charset="0"/>
              </a:rPr>
              <a:t>ulusal</a:t>
            </a:r>
            <a:r>
              <a:rPr lang="tr-TR" altLang="tr-TR" sz="1400" dirty="0">
                <a:latin typeface="Times New Roman" panose="02020603050405020304" pitchFamily="18" charset="0"/>
                <a:cs typeface="Times New Roman" panose="02020603050405020304" pitchFamily="18" charset="0"/>
              </a:rPr>
              <a:t> festivallerde  </a:t>
            </a:r>
            <a:r>
              <a:rPr lang="tr-TR" altLang="tr-TR" sz="1400" dirty="0" smtClean="0">
                <a:latin typeface="Times New Roman" panose="02020603050405020304" pitchFamily="18" charset="0"/>
                <a:cs typeface="Times New Roman" panose="02020603050405020304" pitchFamily="18" charset="0"/>
              </a:rPr>
              <a:t>üniversitemizi </a:t>
            </a:r>
            <a:r>
              <a:rPr lang="tr-TR" altLang="tr-TR" sz="1400" dirty="0">
                <a:latin typeface="Times New Roman" panose="02020603050405020304" pitchFamily="18" charset="0"/>
                <a:cs typeface="Times New Roman" panose="02020603050405020304" pitchFamily="18" charset="0"/>
              </a:rPr>
              <a:t>temsil etmektedir</a:t>
            </a:r>
            <a:r>
              <a:rPr lang="en-US" altLang="tr-TR" sz="1400" dirty="0">
                <a:latin typeface="Times New Roman" panose="02020603050405020304" pitchFamily="18" charset="0"/>
                <a:cs typeface="Times New Roman" panose="02020603050405020304" pitchFamily="18" charset="0"/>
              </a:rPr>
              <a:t>.</a:t>
            </a:r>
            <a:r>
              <a:rPr lang="tr-TR" altLang="tr-TR" sz="1400"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Ø"/>
            </a:pPr>
            <a:endParaRPr lang="tr-TR" altLang="tr-TR"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altLang="tr-TR" sz="1400" dirty="0">
              <a:latin typeface="Times New Roman" panose="02020603050405020304" pitchFamily="18" charset="0"/>
              <a:cs typeface="Times New Roman" panose="02020603050405020304" pitchFamily="18" charset="0"/>
            </a:endParaRPr>
          </a:p>
          <a:p>
            <a:pPr marL="176213"/>
            <a:endParaRPr lang="tr-TR" altLang="tr-TR" sz="1400" dirty="0" smtClean="0">
              <a:latin typeface="Times New Roman" panose="02020603050405020304" pitchFamily="18" charset="0"/>
              <a:cs typeface="Times New Roman" panose="02020603050405020304" pitchFamily="18" charset="0"/>
            </a:endParaRPr>
          </a:p>
          <a:p>
            <a:pPr marL="176213"/>
            <a:endParaRPr lang="en-US" altLang="tr-TR" sz="1400" dirty="0"/>
          </a:p>
        </p:txBody>
      </p:sp>
    </p:spTree>
    <p:extLst>
      <p:ext uri="{BB962C8B-B14F-4D97-AF65-F5344CB8AC3E}">
        <p14:creationId xmlns:p14="http://schemas.microsoft.com/office/powerpoint/2010/main" val="33077714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465513" y="184799"/>
            <a:ext cx="11733413" cy="601662"/>
          </a:xfrm>
        </p:spPr>
        <p:txBody>
          <a:bodyPr>
            <a:normAutofit/>
          </a:bodyPr>
          <a:lstStyle/>
          <a:p>
            <a:pPr algn="ctr"/>
            <a:r>
              <a:rPr lang="tr-TR" sz="3200" b="1" dirty="0" smtClean="0">
                <a:latin typeface="+mn-lt"/>
              </a:rPr>
              <a:t>ÖĞRENCİ FAALİYETLERİ BİRİMİ</a:t>
            </a:r>
            <a:endParaRPr lang="tr-TR" sz="3200" b="1" dirty="0">
              <a:latin typeface="+mn-lt"/>
            </a:endParaRPr>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ÖĞRENCİ FAALİYETLERİ BİRİMİ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3" name="Dikdörtgen 2"/>
          <p:cNvSpPr/>
          <p:nvPr/>
        </p:nvSpPr>
        <p:spPr>
          <a:xfrm>
            <a:off x="3236828" y="926100"/>
            <a:ext cx="8426085" cy="4832092"/>
          </a:xfrm>
          <a:prstGeom prst="rect">
            <a:avLst/>
          </a:prstGeom>
        </p:spPr>
        <p:txBody>
          <a:bodyPr wrap="square">
            <a:spAutoFit/>
          </a:bodyPr>
          <a:lstStyle/>
          <a:p>
            <a:pPr algn="just">
              <a:buFont typeface="Wingdings" panose="05000000000000000000" pitchFamily="2" charset="2"/>
              <a:buChar char="Ø"/>
            </a:pPr>
            <a:r>
              <a:rPr lang="tr-TR" sz="1400" dirty="0" smtClean="0">
                <a:latin typeface="Times New Roman" panose="02020603050405020304" pitchFamily="18" charset="0"/>
                <a:cs typeface="Times New Roman" panose="02020603050405020304" pitchFamily="18" charset="0"/>
              </a:rPr>
              <a:t>Birimimiz  </a:t>
            </a:r>
            <a:r>
              <a:rPr lang="tr-TR" sz="1400" dirty="0">
                <a:latin typeface="Times New Roman" panose="02020603050405020304" pitchFamily="18" charset="0"/>
                <a:cs typeface="Times New Roman" panose="02020603050405020304" pitchFamily="18" charset="0"/>
              </a:rPr>
              <a:t>i</a:t>
            </a:r>
            <a:r>
              <a:rPr lang="tr-TR" sz="1400" dirty="0" smtClean="0">
                <a:latin typeface="Times New Roman" panose="02020603050405020304" pitchFamily="18" charset="0"/>
                <a:cs typeface="Times New Roman" panose="02020603050405020304" pitchFamily="18" charset="0"/>
              </a:rPr>
              <a:t>dari </a:t>
            </a:r>
            <a:r>
              <a:rPr lang="tr-TR" sz="1400" dirty="0">
                <a:latin typeface="Times New Roman" panose="02020603050405020304" pitchFamily="18" charset="0"/>
                <a:cs typeface="Times New Roman" panose="02020603050405020304" pitchFamily="18" charset="0"/>
              </a:rPr>
              <a:t>ofisi ve Kulüplere ait ofisler Kongre Merkezi Binası B </a:t>
            </a:r>
            <a:r>
              <a:rPr lang="tr-TR" sz="1400" dirty="0" smtClean="0">
                <a:latin typeface="Times New Roman" panose="02020603050405020304" pitchFamily="18" charset="0"/>
                <a:cs typeface="Times New Roman" panose="02020603050405020304" pitchFamily="18" charset="0"/>
              </a:rPr>
              <a:t>Blok’ta </a:t>
            </a:r>
            <a:r>
              <a:rPr lang="tr-TR" sz="1400" dirty="0">
                <a:latin typeface="Times New Roman" panose="02020603050405020304" pitchFamily="18" charset="0"/>
                <a:cs typeface="Times New Roman" panose="02020603050405020304" pitchFamily="18" charset="0"/>
              </a:rPr>
              <a:t>hizmet vermektedir</a:t>
            </a:r>
            <a:r>
              <a:rPr lang="tr-TR" sz="1400" dirty="0" smtClean="0">
                <a:latin typeface="Times New Roman" panose="02020603050405020304" pitchFamily="18" charset="0"/>
                <a:cs typeface="Times New Roman" panose="02020603050405020304" pitchFamily="18" charset="0"/>
              </a:rPr>
              <a:t>.</a:t>
            </a:r>
          </a:p>
          <a:p>
            <a:pPr algn="just"/>
            <a:endParaRPr lang="tr-TR" sz="14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Üniversitemiz öğrencilerinin katılımı ile kurulan </a:t>
            </a:r>
            <a:r>
              <a:rPr lang="tr-TR" sz="1400" dirty="0" smtClean="0">
                <a:latin typeface="Times New Roman" panose="02020603050405020304" pitchFamily="18" charset="0"/>
                <a:cs typeface="Times New Roman" panose="02020603050405020304" pitchFamily="18" charset="0"/>
              </a:rPr>
              <a:t>öğrenci </a:t>
            </a:r>
            <a:r>
              <a:rPr lang="tr-TR" sz="1400" dirty="0">
                <a:latin typeface="Times New Roman" panose="02020603050405020304" pitchFamily="18" charset="0"/>
                <a:cs typeface="Times New Roman" panose="02020603050405020304" pitchFamily="18" charset="0"/>
              </a:rPr>
              <a:t>kulüplerinin faaliyetlerini  yürütmektedir</a:t>
            </a:r>
            <a:r>
              <a:rPr lang="tr-TR" sz="1400" dirty="0" smtClean="0">
                <a:latin typeface="Times New Roman" panose="02020603050405020304" pitchFamily="18" charset="0"/>
                <a:cs typeface="Times New Roman" panose="02020603050405020304" pitchFamily="18" charset="0"/>
              </a:rPr>
              <a:t>.</a:t>
            </a:r>
          </a:p>
          <a:p>
            <a:pPr algn="just"/>
            <a:endParaRPr lang="tr-TR" sz="1400"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tr-TR" sz="1400" dirty="0">
                <a:latin typeface="Times New Roman" panose="02020603050405020304" pitchFamily="18" charset="0"/>
                <a:ea typeface="Calibri" panose="020F0502020204030204" pitchFamily="34" charset="0"/>
                <a:cs typeface="Times New Roman" panose="02020603050405020304" pitchFamily="18" charset="0"/>
              </a:rPr>
              <a:t>Üniversitemiz öğrencilerinin belirli bir hedef doğrultusunda eğitim, sağlık, spor, sanat, sosyal, bilimsel, kültürel ve benzeri beceri faaliyetleri yürütmek amacıyla bir araya gelerek oluşturdukları öğrenci topluluklarıdır</a:t>
            </a:r>
            <a:r>
              <a:rPr lang="tr-TR" sz="14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endParaRPr lang="tr-TR" sz="14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tr-TR" sz="1400" dirty="0" smtClean="0">
                <a:latin typeface="Times New Roman" panose="02020603050405020304" pitchFamily="18" charset="0"/>
                <a:cs typeface="Times New Roman" panose="02020603050405020304" pitchFamily="18" charset="0"/>
              </a:rPr>
              <a:t>Öğrencilerin </a:t>
            </a:r>
            <a:r>
              <a:rPr lang="tr-TR" sz="1400" dirty="0">
                <a:latin typeface="Times New Roman" panose="02020603050405020304" pitchFamily="18" charset="0"/>
                <a:cs typeface="Times New Roman" panose="02020603050405020304" pitchFamily="18" charset="0"/>
              </a:rPr>
              <a:t>kampüs yaşamına, topluma, çevreye ve doğaya karşı sorumluluklarını geliştirmelerini sağlayacak projeler üretir ve öğrenci kulüpleri tarafından önerilen projeleri değerlendirir. </a:t>
            </a:r>
            <a:endParaRPr lang="tr-TR" sz="1400" dirty="0" smtClean="0">
              <a:latin typeface="Times New Roman" panose="02020603050405020304" pitchFamily="18" charset="0"/>
              <a:cs typeface="Times New Roman" panose="02020603050405020304" pitchFamily="18" charset="0"/>
            </a:endParaRPr>
          </a:p>
          <a:p>
            <a:pPr algn="just"/>
            <a:endParaRPr lang="tr-TR" sz="14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Üniversitemizde, toplam 9</a:t>
            </a:r>
            <a:r>
              <a:rPr lang="tr-TR" sz="1400" dirty="0" smtClean="0">
                <a:latin typeface="Times New Roman" panose="02020603050405020304" pitchFamily="18" charset="0"/>
                <a:cs typeface="Times New Roman" panose="02020603050405020304" pitchFamily="18" charset="0"/>
              </a:rPr>
              <a:t>6 </a:t>
            </a:r>
            <a:r>
              <a:rPr lang="tr-TR" sz="1400" dirty="0">
                <a:latin typeface="Times New Roman" panose="02020603050405020304" pitchFamily="18" charset="0"/>
                <a:cs typeface="Times New Roman" panose="02020603050405020304" pitchFamily="18" charset="0"/>
              </a:rPr>
              <a:t>Öğrenci Kulübü </a:t>
            </a:r>
            <a:r>
              <a:rPr lang="tr-TR" sz="1400" dirty="0" smtClean="0">
                <a:latin typeface="Times New Roman" panose="02020603050405020304" pitchFamily="18" charset="0"/>
                <a:cs typeface="Times New Roman" panose="02020603050405020304" pitchFamily="18" charset="0"/>
              </a:rPr>
              <a:t>bulunmaktadır. Bu </a:t>
            </a:r>
            <a:r>
              <a:rPr lang="tr-TR" sz="1400" dirty="0">
                <a:latin typeface="Times New Roman" panose="02020603050405020304" pitchFamily="18" charset="0"/>
                <a:cs typeface="Times New Roman" panose="02020603050405020304" pitchFamily="18" charset="0"/>
              </a:rPr>
              <a:t>Kulüplerde üye olarak bulunan öğrenci sayımız </a:t>
            </a:r>
            <a:r>
              <a:rPr lang="tr-TR" sz="1400" dirty="0" smtClean="0">
                <a:latin typeface="Times New Roman" panose="02020603050405020304" pitchFamily="18" charset="0"/>
                <a:cs typeface="Times New Roman" panose="02020603050405020304" pitchFamily="18" charset="0"/>
              </a:rPr>
              <a:t>10.000’ </a:t>
            </a:r>
            <a:r>
              <a:rPr lang="tr-TR" sz="1400" dirty="0">
                <a:latin typeface="Times New Roman" panose="02020603050405020304" pitchFamily="18" charset="0"/>
                <a:cs typeface="Times New Roman" panose="02020603050405020304" pitchFamily="18" charset="0"/>
              </a:rPr>
              <a:t>in üzerindedir</a:t>
            </a:r>
            <a:r>
              <a:rPr lang="tr-TR" sz="1400" dirty="0" smtClean="0">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Ø"/>
            </a:pPr>
            <a:endParaRPr lang="tr-TR" sz="14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Öğrenci kulüplerimiz </a:t>
            </a:r>
            <a:r>
              <a:rPr lang="tr-TR" sz="1400" dirty="0" smtClean="0">
                <a:latin typeface="Times New Roman" panose="02020603050405020304" pitchFamily="18" charset="0"/>
                <a:cs typeface="Times New Roman" panose="02020603050405020304" pitchFamily="18" charset="0"/>
              </a:rPr>
              <a:t>, </a:t>
            </a:r>
            <a:r>
              <a:rPr lang="tr-TR" sz="1400" dirty="0">
                <a:latin typeface="Times New Roman" panose="02020603050405020304" pitchFamily="18" charset="0"/>
                <a:cs typeface="Times New Roman" panose="02020603050405020304" pitchFamily="18" charset="0"/>
              </a:rPr>
              <a:t>sosyal amaçlıdır ve öğrencilerimize boş zamanlarını ilgilendikleri alanlarda değerlendirme olanağını sunmaktadır. </a:t>
            </a:r>
            <a:endParaRPr lang="tr-TR" sz="1400" dirty="0" smtClean="0">
              <a:latin typeface="Times New Roman" panose="02020603050405020304" pitchFamily="18" charset="0"/>
              <a:cs typeface="Times New Roman" panose="02020603050405020304" pitchFamily="18" charset="0"/>
            </a:endParaRPr>
          </a:p>
          <a:p>
            <a:pPr algn="just"/>
            <a:endParaRPr lang="tr-TR" sz="14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Her öğrenci kulübü küçük bir şirket modeli ile çalışmaktadır. Bu deneyim, </a:t>
            </a:r>
            <a:r>
              <a:rPr lang="tr-TR" sz="1400" dirty="0" smtClean="0">
                <a:latin typeface="Times New Roman" panose="02020603050405020304" pitchFamily="18" charset="0"/>
                <a:cs typeface="Times New Roman" panose="02020603050405020304" pitchFamily="18" charset="0"/>
              </a:rPr>
              <a:t>öğrencilerimize </a:t>
            </a:r>
            <a:r>
              <a:rPr lang="tr-TR" sz="1400" dirty="0">
                <a:latin typeface="Times New Roman" panose="02020603050405020304" pitchFamily="18" charset="0"/>
                <a:cs typeface="Times New Roman" panose="02020603050405020304" pitchFamily="18" charset="0"/>
              </a:rPr>
              <a:t>mezun olduktan sonraki hayatlarında  bir kazanım olarak ayrıcalık sunmaktadır</a:t>
            </a:r>
            <a:r>
              <a:rPr lang="tr-TR" sz="1400" dirty="0" smtClean="0">
                <a:latin typeface="Times New Roman" panose="02020603050405020304" pitchFamily="18" charset="0"/>
                <a:cs typeface="Times New Roman" panose="02020603050405020304" pitchFamily="18" charset="0"/>
              </a:rPr>
              <a:t>.</a:t>
            </a:r>
          </a:p>
          <a:p>
            <a:pPr algn="ctr"/>
            <a:r>
              <a:rPr lang="tr-TR" sz="1400" b="1" dirty="0">
                <a:latin typeface="Times New Roman" panose="02020603050405020304" pitchFamily="18" charset="0"/>
                <a:cs typeface="Times New Roman" panose="02020603050405020304" pitchFamily="18" charset="0"/>
              </a:rPr>
              <a:t>YENİ BİR ÖĞRENCİ KULÜBÜ KURMAK İÇİN NE </a:t>
            </a:r>
            <a:r>
              <a:rPr lang="tr-TR" sz="1400" b="1" dirty="0" smtClean="0">
                <a:latin typeface="Times New Roman" panose="02020603050405020304" pitchFamily="18" charset="0"/>
                <a:cs typeface="Times New Roman" panose="02020603050405020304" pitchFamily="18" charset="0"/>
              </a:rPr>
              <a:t>GEREKİR?</a:t>
            </a:r>
            <a:endParaRPr lang="tr-TR" sz="1400" dirty="0">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Yeni bir öğrenci kulübü kurmak isteyen </a:t>
            </a:r>
            <a:r>
              <a:rPr lang="tr-TR" sz="1400" dirty="0" smtClean="0">
                <a:latin typeface="Times New Roman" panose="02020603050405020304" pitchFamily="18" charset="0"/>
                <a:cs typeface="Times New Roman" panose="02020603050405020304" pitchFamily="18" charset="0"/>
              </a:rPr>
              <a:t>öğrencilerimiz,  </a:t>
            </a:r>
            <a:r>
              <a:rPr lang="tr-TR" sz="1400" dirty="0">
                <a:latin typeface="Times New Roman" panose="02020603050405020304" pitchFamily="18" charset="0"/>
                <a:cs typeface="Times New Roman" panose="02020603050405020304" pitchFamily="18" charset="0"/>
              </a:rPr>
              <a:t>başvurularını  </a:t>
            </a:r>
            <a:r>
              <a:rPr lang="tr-TR" sz="1400" dirty="0">
                <a:solidFill>
                  <a:schemeClr val="accent1"/>
                </a:solidFill>
                <a:latin typeface="Times New Roman" panose="02020603050405020304" pitchFamily="18" charset="0"/>
                <a:cs typeface="Times New Roman" panose="02020603050405020304" pitchFamily="18" charset="0"/>
              </a:rPr>
              <a:t>ofb.cu.edu.tr</a:t>
            </a:r>
            <a:r>
              <a:rPr lang="tr-TR" sz="1400" dirty="0">
                <a:latin typeface="Times New Roman" panose="02020603050405020304" pitchFamily="18" charset="0"/>
                <a:cs typeface="Times New Roman" panose="02020603050405020304" pitchFamily="18" charset="0"/>
              </a:rPr>
              <a:t> web adresi Kulüp Başvurusu Nasıl Yapılır sekmesinden bilgi alabilmektedir. </a:t>
            </a:r>
          </a:p>
          <a:p>
            <a:pPr algn="just">
              <a:buFont typeface="Wingdings" panose="05000000000000000000" pitchFamily="2" charset="2"/>
              <a:buChar char="Ø"/>
            </a:pPr>
            <a:endParaRPr lang="tr-TR" sz="1400" dirty="0">
              <a:latin typeface="Times New Roman" panose="02020603050405020304" pitchFamily="18" charset="0"/>
              <a:cs typeface="Times New Roman" panose="02020603050405020304" pitchFamily="18" charset="0"/>
            </a:endParaRPr>
          </a:p>
        </p:txBody>
      </p:sp>
      <p:sp>
        <p:nvSpPr>
          <p:cNvPr id="11" name="Dikdörtgen 10"/>
          <p:cNvSpPr/>
          <p:nvPr/>
        </p:nvSpPr>
        <p:spPr>
          <a:xfrm>
            <a:off x="4996646" y="3342146"/>
            <a:ext cx="6219116" cy="477054"/>
          </a:xfrm>
          <a:prstGeom prst="rect">
            <a:avLst/>
          </a:prstGeom>
        </p:spPr>
        <p:txBody>
          <a:bodyPr wrap="square">
            <a:spAutoFit/>
          </a:bodyPr>
          <a:lstStyle/>
          <a:p>
            <a:pPr marL="285750" indent="-285750" algn="just">
              <a:buFont typeface="Wingdings" panose="05000000000000000000" pitchFamily="2" charset="2"/>
              <a:buChar char="Ø"/>
            </a:pPr>
            <a:endParaRPr lang="tr-TR" sz="1100" b="1" dirty="0" smtClean="0"/>
          </a:p>
          <a:p>
            <a:pPr marL="285750" indent="-285750" algn="just">
              <a:buFont typeface="Wingdings" panose="05000000000000000000" pitchFamily="2" charset="2"/>
              <a:buChar char="Ø"/>
            </a:pPr>
            <a:endParaRPr lang="tr-TR" sz="1400" dirty="0"/>
          </a:p>
        </p:txBody>
      </p:sp>
      <p:pic>
        <p:nvPicPr>
          <p:cNvPr id="12" name="Resim 11"/>
          <p:cNvPicPr>
            <a:picLocks noChangeAspect="1"/>
          </p:cNvPicPr>
          <p:nvPr/>
        </p:nvPicPr>
        <p:blipFill>
          <a:blip r:embed="rId2"/>
          <a:stretch>
            <a:fillRect/>
          </a:stretch>
        </p:blipFill>
        <p:spPr>
          <a:xfrm>
            <a:off x="311541" y="1138686"/>
            <a:ext cx="2739391" cy="2053199"/>
          </a:xfrm>
          <a:prstGeom prst="rect">
            <a:avLst/>
          </a:prstGeom>
        </p:spPr>
      </p:pic>
      <p:sp>
        <p:nvSpPr>
          <p:cNvPr id="6" name="Sağ Ok 5"/>
          <p:cNvSpPr/>
          <p:nvPr/>
        </p:nvSpPr>
        <p:spPr>
          <a:xfrm>
            <a:off x="1558891" y="2226832"/>
            <a:ext cx="244689" cy="155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 name="Resim 12"/>
          <p:cNvPicPr>
            <a:picLocks noChangeAspect="1"/>
          </p:cNvPicPr>
          <p:nvPr/>
        </p:nvPicPr>
        <p:blipFill>
          <a:blip r:embed="rId3"/>
          <a:stretch>
            <a:fillRect/>
          </a:stretch>
        </p:blipFill>
        <p:spPr>
          <a:xfrm>
            <a:off x="311542" y="3262098"/>
            <a:ext cx="2739390" cy="2892683"/>
          </a:xfrm>
          <a:prstGeom prst="rect">
            <a:avLst/>
          </a:prstGeom>
        </p:spPr>
      </p:pic>
      <p:sp>
        <p:nvSpPr>
          <p:cNvPr id="15" name="Sağ Ok 14"/>
          <p:cNvSpPr/>
          <p:nvPr/>
        </p:nvSpPr>
        <p:spPr>
          <a:xfrm>
            <a:off x="1095830" y="4067355"/>
            <a:ext cx="244689" cy="155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7328475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ctrTitle"/>
          </p:nvPr>
        </p:nvSpPr>
        <p:spPr>
          <a:xfrm>
            <a:off x="1587701" y="321169"/>
            <a:ext cx="9144000" cy="345952"/>
          </a:xfrm>
        </p:spPr>
        <p:txBody>
          <a:bodyPr>
            <a:normAutofit fontScale="90000"/>
          </a:bodyPr>
          <a:lstStyle/>
          <a:p>
            <a:pPr algn="ctr"/>
            <a:r>
              <a:rPr lang="tr-TR" sz="2000" b="1" dirty="0" smtClean="0">
                <a:effectLst/>
                <a:latin typeface="Times New Roman" panose="02020603050405020304" pitchFamily="18" charset="0"/>
                <a:cs typeface="Times New Roman" panose="02020603050405020304" pitchFamily="18" charset="0"/>
              </a:rPr>
              <a:t>ÖĞRENCİ </a:t>
            </a:r>
            <a:r>
              <a:rPr lang="tr-TR" sz="2000" b="1" dirty="0">
                <a:effectLst/>
                <a:latin typeface="Times New Roman" panose="02020603050405020304" pitchFamily="18" charset="0"/>
                <a:cs typeface="Times New Roman" panose="02020603050405020304" pitchFamily="18" charset="0"/>
              </a:rPr>
              <a:t>KULÜPLERİ</a:t>
            </a:r>
            <a:endParaRPr lang="tr-TR" sz="2000" dirty="0">
              <a:effectLst/>
              <a:latin typeface="Times New Roman" panose="02020603050405020304" pitchFamily="18" charset="0"/>
              <a:cs typeface="Times New Roman" panose="02020603050405020304" pitchFamily="18" charset="0"/>
            </a:endParaRPr>
          </a:p>
        </p:txBody>
      </p:sp>
      <p:sp>
        <p:nvSpPr>
          <p:cNvPr id="2" name="Alt Başlık 1"/>
          <p:cNvSpPr>
            <a:spLocks noGrp="1"/>
          </p:cNvSpPr>
          <p:nvPr>
            <p:ph type="subTitle" idx="1"/>
          </p:nvPr>
        </p:nvSpPr>
        <p:spPr>
          <a:xfrm>
            <a:off x="4976446" y="6365144"/>
            <a:ext cx="4028480" cy="252714"/>
          </a:xfrm>
        </p:spPr>
        <p:txBody>
          <a:bodyPr>
            <a:normAutofit fontScale="62500" lnSpcReduction="20000"/>
          </a:bodyPr>
          <a:lstStyle/>
          <a:p>
            <a:r>
              <a:rPr lang="tr-TR" dirty="0">
                <a:solidFill>
                  <a:schemeClr val="bg1"/>
                </a:solidFill>
              </a:rPr>
              <a:t>ÖĞRENCİ FAALİYETLERİ BİRİMİ SUNUMU</a:t>
            </a:r>
          </a:p>
          <a:p>
            <a:endParaRPr lang="tr-TR" dirty="0"/>
          </a:p>
        </p:txBody>
      </p:sp>
      <p:sp>
        <p:nvSpPr>
          <p:cNvPr id="11"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720754" y="6365143"/>
            <a:ext cx="1471246" cy="365125"/>
          </a:xfrm>
        </p:spPr>
        <p:txBody>
          <a:bodyPr/>
          <a:lstStyle/>
          <a:p>
            <a:r>
              <a:rPr lang="tr-TR" sz="1800" dirty="0">
                <a:solidFill>
                  <a:schemeClr val="bg1"/>
                </a:solidFill>
              </a:rPr>
              <a:t>s</a:t>
            </a:r>
            <a:r>
              <a:rPr lang="tr-TR" sz="1800" dirty="0" smtClean="0">
                <a:solidFill>
                  <a:schemeClr val="bg1"/>
                </a:solidFill>
              </a:rPr>
              <a:t>ks.cu.edu.tr</a:t>
            </a:r>
            <a:endParaRPr lang="tr-TR" sz="1800" dirty="0">
              <a:solidFill>
                <a:schemeClr val="bg1"/>
              </a:solidFill>
            </a:endParaRPr>
          </a:p>
        </p:txBody>
      </p:sp>
      <p:sp>
        <p:nvSpPr>
          <p:cNvPr id="7" name="Dikdörtgen 6"/>
          <p:cNvSpPr/>
          <p:nvPr/>
        </p:nvSpPr>
        <p:spPr>
          <a:xfrm>
            <a:off x="130209" y="882513"/>
            <a:ext cx="3085609" cy="5663089"/>
          </a:xfrm>
          <a:prstGeom prst="rect">
            <a:avLst/>
          </a:prstGeom>
        </p:spPr>
        <p:txBody>
          <a:bodyPr wrap="square">
            <a:spAutoFit/>
          </a:bodyPr>
          <a:lstStyle/>
          <a:p>
            <a:pPr fontAlgn="t">
              <a:buFont typeface="Wingdings" panose="05000000000000000000" pitchFamily="2" charset="2"/>
              <a:buNone/>
            </a:pPr>
            <a:r>
              <a:rPr lang="tr-TR" altLang="tr-TR" sz="1200" b="1" i="1" dirty="0" smtClean="0"/>
              <a:t>1 AKADEMİ </a:t>
            </a:r>
            <a:r>
              <a:rPr lang="tr-TR" altLang="tr-TR" sz="1200" b="1" i="1" dirty="0"/>
              <a:t>VİZYON KULÜBÜ </a:t>
            </a:r>
          </a:p>
          <a:p>
            <a:pPr fontAlgn="t">
              <a:buFont typeface="Wingdings" panose="05000000000000000000" pitchFamily="2" charset="2"/>
              <a:buNone/>
            </a:pPr>
            <a:r>
              <a:rPr lang="tr-TR" altLang="tr-TR" sz="1200" b="1" i="1" dirty="0" smtClean="0"/>
              <a:t>2 AKADEMİ ÇALIŞMALARI VE HUKUK </a:t>
            </a:r>
          </a:p>
          <a:p>
            <a:pPr fontAlgn="t">
              <a:buFont typeface="Wingdings" panose="05000000000000000000" pitchFamily="2" charset="2"/>
              <a:buNone/>
            </a:pPr>
            <a:r>
              <a:rPr lang="tr-TR" altLang="tr-TR" sz="1200" b="1" i="1" dirty="0" smtClean="0"/>
              <a:t>ATÖLYELERİ KULUBÜ</a:t>
            </a:r>
          </a:p>
          <a:p>
            <a:pPr fontAlgn="t">
              <a:buFont typeface="Wingdings" panose="05000000000000000000" pitchFamily="2" charset="2"/>
              <a:buNone/>
            </a:pPr>
            <a:r>
              <a:rPr lang="tr-TR" altLang="tr-TR" sz="1200" b="1" i="1" dirty="0" smtClean="0"/>
              <a:t>3 ARKEOLOJİ </a:t>
            </a:r>
            <a:r>
              <a:rPr lang="tr-TR" altLang="tr-TR" sz="1200" b="1" i="1" dirty="0"/>
              <a:t>KULÜBÜ</a:t>
            </a:r>
            <a:endParaRPr lang="tr-TR" altLang="tr-TR" sz="1200" b="1" i="1" dirty="0" smtClean="0"/>
          </a:p>
          <a:p>
            <a:pPr fontAlgn="t">
              <a:buFont typeface="Wingdings" panose="05000000000000000000" pitchFamily="2" charset="2"/>
              <a:buNone/>
            </a:pPr>
            <a:r>
              <a:rPr lang="tr-TR" altLang="tr-TR" sz="1200" b="1" i="1" dirty="0" smtClean="0"/>
              <a:t>4 ATATÜRKÇÜ </a:t>
            </a:r>
            <a:r>
              <a:rPr lang="tr-TR" altLang="tr-TR" sz="1200" b="1" i="1" dirty="0"/>
              <a:t>DÜŞÜNCE KULÜBÜ </a:t>
            </a:r>
          </a:p>
          <a:p>
            <a:pPr fontAlgn="t">
              <a:buFont typeface="Wingdings" panose="05000000000000000000" pitchFamily="2" charset="2"/>
              <a:buNone/>
            </a:pPr>
            <a:r>
              <a:rPr lang="tr-TR" altLang="tr-TR" sz="1200" b="1" i="1" dirty="0"/>
              <a:t>5</a:t>
            </a:r>
            <a:r>
              <a:rPr lang="tr-TR" altLang="tr-TR" sz="1200" b="1" i="1" dirty="0" smtClean="0"/>
              <a:t> </a:t>
            </a:r>
            <a:r>
              <a:rPr lang="tr-TR" altLang="tr-TR" sz="1200" b="1" i="1" dirty="0"/>
              <a:t>ATLI SPOR KULÜBÜ </a:t>
            </a:r>
            <a:endParaRPr lang="tr-TR" altLang="tr-TR" sz="1200" b="1" i="1" dirty="0" smtClean="0"/>
          </a:p>
          <a:p>
            <a:pPr fontAlgn="t">
              <a:buFont typeface="Wingdings" panose="05000000000000000000" pitchFamily="2" charset="2"/>
              <a:buNone/>
            </a:pPr>
            <a:r>
              <a:rPr lang="tr-TR" altLang="tr-TR" sz="1200" b="1" i="1" dirty="0" smtClean="0"/>
              <a:t>6 BALİZ PARMAK KULÜBÜ</a:t>
            </a:r>
            <a:endParaRPr lang="tr-TR" altLang="tr-TR" sz="1200" b="1" i="1" dirty="0"/>
          </a:p>
          <a:p>
            <a:pPr fontAlgn="t">
              <a:buFont typeface="Wingdings" panose="05000000000000000000" pitchFamily="2" charset="2"/>
              <a:buNone/>
            </a:pPr>
            <a:r>
              <a:rPr lang="tr-TR" altLang="tr-TR" sz="1200" b="1" i="1" dirty="0"/>
              <a:t>7</a:t>
            </a:r>
            <a:r>
              <a:rPr lang="tr-TR" altLang="tr-TR" sz="1200" b="1" i="1" dirty="0" smtClean="0"/>
              <a:t> </a:t>
            </a:r>
            <a:r>
              <a:rPr lang="tr-TR" altLang="tr-TR" sz="1200" b="1" i="1" dirty="0"/>
              <a:t>BİSİKLET KULÜBÜ </a:t>
            </a:r>
            <a:endParaRPr lang="tr-TR" altLang="tr-TR" sz="1200" b="1" i="1" dirty="0" smtClean="0"/>
          </a:p>
          <a:p>
            <a:pPr fontAlgn="t">
              <a:buFont typeface="Wingdings" panose="05000000000000000000" pitchFamily="2" charset="2"/>
              <a:buNone/>
            </a:pPr>
            <a:r>
              <a:rPr lang="tr-TR" altLang="tr-TR" sz="1200" b="1" i="1" dirty="0" smtClean="0"/>
              <a:t>8 BİTKİ KORUMA VE ÇEVRE KULÜBÜ </a:t>
            </a:r>
          </a:p>
          <a:p>
            <a:pPr fontAlgn="t">
              <a:buFont typeface="Wingdings" panose="05000000000000000000" pitchFamily="2" charset="2"/>
              <a:buNone/>
            </a:pPr>
            <a:r>
              <a:rPr lang="tr-TR" altLang="tr-TR" sz="1200" b="1" i="1" dirty="0" smtClean="0"/>
              <a:t>9 BİLGİSAYAR BİLİMLERİ KULÜBÜ</a:t>
            </a:r>
          </a:p>
          <a:p>
            <a:pPr fontAlgn="t">
              <a:buFont typeface="Wingdings" panose="05000000000000000000" pitchFamily="2" charset="2"/>
              <a:buNone/>
            </a:pPr>
            <a:r>
              <a:rPr lang="tr-TR" altLang="tr-TR" sz="1200" b="1" i="1" dirty="0" smtClean="0"/>
              <a:t> 10 BİYOMEDİKAL TEKNOLOJİLERİ KULÜBÜ</a:t>
            </a:r>
          </a:p>
          <a:p>
            <a:pPr fontAlgn="t">
              <a:buFont typeface="Wingdings" panose="05000000000000000000" pitchFamily="2" charset="2"/>
              <a:buNone/>
            </a:pPr>
            <a:r>
              <a:rPr lang="tr-TR" altLang="tr-TR" sz="1200" b="1" i="1" dirty="0" smtClean="0"/>
              <a:t> 11 BRİÇ KULÜBÜ</a:t>
            </a:r>
          </a:p>
          <a:p>
            <a:pPr fontAlgn="t">
              <a:buFont typeface="Wingdings" panose="05000000000000000000" pitchFamily="2" charset="2"/>
              <a:buNone/>
            </a:pPr>
            <a:r>
              <a:rPr lang="tr-TR" altLang="tr-TR" sz="1200" b="1" i="1" dirty="0" smtClean="0"/>
              <a:t>12 CAN SAĞLIĞI KULÜBÜ</a:t>
            </a:r>
          </a:p>
          <a:p>
            <a:pPr fontAlgn="t">
              <a:buFont typeface="Wingdings" panose="05000000000000000000" pitchFamily="2" charset="2"/>
              <a:buNone/>
            </a:pPr>
            <a:r>
              <a:rPr lang="tr-TR" altLang="tr-TR" sz="1200" b="1" i="1" dirty="0" smtClean="0"/>
              <a:t>13 </a:t>
            </a:r>
            <a:r>
              <a:rPr lang="tr-TR" altLang="tr-TR" sz="1200" b="1" i="1" dirty="0"/>
              <a:t>ÇUKUROVA PDR KULÜBÜ </a:t>
            </a:r>
            <a:endParaRPr lang="tr-TR" altLang="tr-TR" sz="1200" b="1" i="1" dirty="0" smtClean="0"/>
          </a:p>
          <a:p>
            <a:pPr fontAlgn="t">
              <a:buFont typeface="Wingdings" panose="05000000000000000000" pitchFamily="2" charset="2"/>
              <a:buNone/>
            </a:pPr>
            <a:r>
              <a:rPr lang="tr-TR" altLang="tr-TR" sz="1200" b="1" i="1" dirty="0" smtClean="0"/>
              <a:t>14 ÇUKUROVA ÜNİVERSİTESİ KİTAP KULÜBÜ</a:t>
            </a:r>
            <a:endParaRPr lang="tr-TR" altLang="tr-TR" sz="1200" b="1" i="1" dirty="0"/>
          </a:p>
          <a:p>
            <a:pPr fontAlgn="t">
              <a:buFont typeface="Wingdings" panose="05000000000000000000" pitchFamily="2" charset="2"/>
              <a:buNone/>
            </a:pPr>
            <a:r>
              <a:rPr lang="tr-TR" altLang="tr-TR" sz="1200" b="1" i="1" dirty="0" smtClean="0"/>
              <a:t>15 </a:t>
            </a:r>
            <a:r>
              <a:rPr lang="tr-TR" altLang="tr-TR" sz="1200" b="1" i="1" dirty="0"/>
              <a:t>DAĞCILIK KULÜBÜ </a:t>
            </a:r>
          </a:p>
          <a:p>
            <a:pPr fontAlgn="t">
              <a:buFont typeface="Wingdings" panose="05000000000000000000" pitchFamily="2" charset="2"/>
              <a:buNone/>
            </a:pPr>
            <a:r>
              <a:rPr lang="tr-TR" altLang="tr-TR" sz="1200" b="1" i="1" dirty="0" smtClean="0"/>
              <a:t>16 </a:t>
            </a:r>
            <a:r>
              <a:rPr lang="tr-TR" altLang="tr-TR" sz="1200" b="1" i="1" dirty="0"/>
              <a:t>DOĞA VE ÇEVRE </a:t>
            </a:r>
            <a:r>
              <a:rPr lang="tr-TR" altLang="tr-TR" sz="1200" b="1" i="1" dirty="0" smtClean="0"/>
              <a:t>KULÜBÜ</a:t>
            </a:r>
          </a:p>
          <a:p>
            <a:pPr fontAlgn="t"/>
            <a:r>
              <a:rPr lang="tr-TR" altLang="tr-TR" sz="1200" b="1" i="1" dirty="0" smtClean="0"/>
              <a:t>17 </a:t>
            </a:r>
            <a:r>
              <a:rPr lang="tr-TR" altLang="tr-TR" sz="1200" b="1" i="1" dirty="0"/>
              <a:t>ERASMUS ÖĞRENCİLERİ KULÜBÜ </a:t>
            </a:r>
          </a:p>
          <a:p>
            <a:pPr fontAlgn="t">
              <a:buFont typeface="Wingdings" panose="05000000000000000000" pitchFamily="2" charset="2"/>
              <a:buNone/>
            </a:pPr>
            <a:r>
              <a:rPr lang="tr-TR" altLang="tr-TR" sz="1200" b="1" i="1" dirty="0" smtClean="0"/>
              <a:t>18 ECZACILIK KULÜBÜ</a:t>
            </a:r>
          </a:p>
          <a:p>
            <a:pPr fontAlgn="t"/>
            <a:r>
              <a:rPr lang="tr-TR" altLang="tr-TR" sz="1200" b="1" i="1" dirty="0" smtClean="0"/>
              <a:t>19 </a:t>
            </a:r>
            <a:r>
              <a:rPr lang="tr-TR" altLang="tr-TR" sz="1200" b="1" i="1" dirty="0"/>
              <a:t>EKSTREM MOTOR SPORLARI KULÜBÜ</a:t>
            </a:r>
          </a:p>
          <a:p>
            <a:pPr fontAlgn="t"/>
            <a:r>
              <a:rPr lang="tr-TR" altLang="tr-TR" sz="1200" b="1" i="1" dirty="0"/>
              <a:t>20 E-SPOR KULÜBÜ</a:t>
            </a:r>
          </a:p>
          <a:p>
            <a:pPr fontAlgn="t">
              <a:buFont typeface="Wingdings" panose="05000000000000000000" pitchFamily="2" charset="2"/>
              <a:buNone/>
            </a:pPr>
            <a:r>
              <a:rPr lang="tr-TR" altLang="tr-TR" sz="1200" b="1" i="1" dirty="0" smtClean="0"/>
              <a:t>21EUPEACE KULÜBÜ</a:t>
            </a:r>
          </a:p>
          <a:p>
            <a:pPr fontAlgn="t">
              <a:buFont typeface="Wingdings" panose="05000000000000000000" pitchFamily="2" charset="2"/>
              <a:buNone/>
            </a:pPr>
            <a:r>
              <a:rPr lang="tr-TR" altLang="tr-TR" sz="1200" b="1" i="1" dirty="0" smtClean="0"/>
              <a:t>22DEZENDORMASYONLA MÜCADELE KULÜBÜ</a:t>
            </a:r>
          </a:p>
          <a:p>
            <a:pPr fontAlgn="t"/>
            <a:r>
              <a:rPr lang="tr-TR" altLang="tr-TR" sz="1200" b="1" i="1" dirty="0" smtClean="0"/>
              <a:t>23 </a:t>
            </a:r>
            <a:r>
              <a:rPr lang="tr-TR" altLang="tr-TR" sz="1200" b="1" i="1" dirty="0"/>
              <a:t>DİPLOMASİ KULÜBÜ</a:t>
            </a:r>
          </a:p>
          <a:p>
            <a:pPr fontAlgn="t">
              <a:buFont typeface="Wingdings" panose="05000000000000000000" pitchFamily="2" charset="2"/>
              <a:buNone/>
            </a:pPr>
            <a:r>
              <a:rPr lang="tr-TR" altLang="tr-TR" sz="1200" b="1" i="1" dirty="0" smtClean="0"/>
              <a:t>24 FELSEFE KULÜBÜ</a:t>
            </a:r>
          </a:p>
          <a:p>
            <a:pPr fontAlgn="t">
              <a:buFont typeface="Wingdings" panose="05000000000000000000" pitchFamily="2" charset="2"/>
              <a:buNone/>
            </a:pPr>
            <a:r>
              <a:rPr lang="tr-TR" altLang="tr-TR" sz="1200" b="1" i="1" dirty="0" smtClean="0"/>
              <a:t>25 FOTOĞRAF </a:t>
            </a:r>
            <a:r>
              <a:rPr lang="tr-TR" altLang="tr-TR" sz="1200" b="1" i="1" dirty="0"/>
              <a:t>KULÜBÜ </a:t>
            </a:r>
            <a:endParaRPr lang="tr-TR" altLang="tr-TR" sz="1200" b="1" i="1" dirty="0" smtClean="0"/>
          </a:p>
          <a:p>
            <a:pPr fontAlgn="t">
              <a:buFont typeface="Wingdings" panose="05000000000000000000" pitchFamily="2" charset="2"/>
              <a:buNone/>
            </a:pPr>
            <a:r>
              <a:rPr lang="tr-TR" altLang="tr-TR" sz="1200" b="1" i="1" dirty="0" smtClean="0"/>
              <a:t>26 FİTNESS VE GELİŞİM KULÜBÜ</a:t>
            </a:r>
          </a:p>
          <a:p>
            <a:pPr fontAlgn="t">
              <a:buFont typeface="Wingdings" panose="05000000000000000000" pitchFamily="2" charset="2"/>
              <a:buNone/>
            </a:pPr>
            <a:r>
              <a:rPr lang="tr-TR" altLang="tr-TR" sz="1200" b="1" i="1" dirty="0" smtClean="0"/>
              <a:t>27 GEÇERKEN KULÜBÜ</a:t>
            </a:r>
          </a:p>
          <a:p>
            <a:pPr fontAlgn="t">
              <a:buFont typeface="Wingdings" panose="05000000000000000000" pitchFamily="2" charset="2"/>
              <a:buNone/>
            </a:pPr>
            <a:r>
              <a:rPr lang="tr-TR" altLang="tr-TR" sz="1200" b="1" i="1" dirty="0" smtClean="0"/>
              <a:t>28 GENÇ EĞİTİMCİLER KULÜBÜ</a:t>
            </a:r>
            <a:endParaRPr lang="tr-TR" altLang="tr-TR" sz="1200" b="1" i="1" dirty="0"/>
          </a:p>
          <a:p>
            <a:pPr fontAlgn="t">
              <a:buFont typeface="Wingdings" panose="05000000000000000000" pitchFamily="2" charset="2"/>
              <a:buNone/>
            </a:pPr>
            <a:endParaRPr lang="tr-TR" altLang="tr-TR" sz="1400" dirty="0"/>
          </a:p>
        </p:txBody>
      </p:sp>
      <p:sp>
        <p:nvSpPr>
          <p:cNvPr id="8" name="Dikdörtgen 7"/>
          <p:cNvSpPr/>
          <p:nvPr/>
        </p:nvSpPr>
        <p:spPr>
          <a:xfrm>
            <a:off x="3260618" y="959457"/>
            <a:ext cx="3271083" cy="6063198"/>
          </a:xfrm>
          <a:prstGeom prst="rect">
            <a:avLst/>
          </a:prstGeom>
        </p:spPr>
        <p:txBody>
          <a:bodyPr wrap="square">
            <a:spAutoFit/>
          </a:bodyPr>
          <a:lstStyle/>
          <a:p>
            <a:pPr fontAlgn="t">
              <a:buFont typeface="Wingdings" panose="05000000000000000000" pitchFamily="2" charset="2"/>
              <a:buNone/>
            </a:pPr>
            <a:r>
              <a:rPr lang="tr-TR" altLang="tr-TR" sz="1200" b="1" i="1" dirty="0" smtClean="0"/>
              <a:t>29 GENÇ HAREKET DÜŞÜNCE KULÜBÜ</a:t>
            </a:r>
            <a:endParaRPr lang="tr-TR" altLang="tr-TR" sz="1200" b="1" i="1" dirty="0"/>
          </a:p>
          <a:p>
            <a:pPr fontAlgn="t">
              <a:buFont typeface="Wingdings" panose="05000000000000000000" pitchFamily="2" charset="2"/>
              <a:buNone/>
            </a:pPr>
            <a:r>
              <a:rPr lang="tr-TR" altLang="tr-TR" sz="1200" b="1" i="1" dirty="0" smtClean="0"/>
              <a:t>30 GENÇ LİDERLER KULÜBÜ </a:t>
            </a:r>
          </a:p>
          <a:p>
            <a:pPr fontAlgn="t">
              <a:buFont typeface="Wingdings" panose="05000000000000000000" pitchFamily="2" charset="2"/>
              <a:buNone/>
            </a:pPr>
            <a:r>
              <a:rPr lang="tr-TR" altLang="tr-TR" sz="1200" b="1" i="1" dirty="0" smtClean="0"/>
              <a:t>31 GENÇ MÜHENDİSLER </a:t>
            </a:r>
            <a:r>
              <a:rPr lang="tr-TR" altLang="tr-TR" sz="1200" b="1" i="1" dirty="0"/>
              <a:t>KULÜBÜ </a:t>
            </a:r>
            <a:endParaRPr lang="tr-TR" altLang="tr-TR" sz="1200" b="1" i="1" dirty="0" smtClean="0"/>
          </a:p>
          <a:p>
            <a:pPr fontAlgn="t">
              <a:buFont typeface="Wingdings" panose="05000000000000000000" pitchFamily="2" charset="2"/>
              <a:buNone/>
            </a:pPr>
            <a:r>
              <a:rPr lang="tr-TR" altLang="tr-TR" sz="1200" b="1" i="1" dirty="0" smtClean="0"/>
              <a:t>32 GENÇ YERYÜZÜ DOKTORLARI KULÜBÜ</a:t>
            </a:r>
          </a:p>
          <a:p>
            <a:pPr fontAlgn="t">
              <a:buFont typeface="Wingdings" panose="05000000000000000000" pitchFamily="2" charset="2"/>
              <a:buNone/>
            </a:pPr>
            <a:r>
              <a:rPr lang="tr-TR" altLang="tr-TR" sz="1200" b="1" i="1" dirty="0" smtClean="0"/>
              <a:t>33 GENÇ YEŞİLAY KULÜBÜ</a:t>
            </a:r>
          </a:p>
          <a:p>
            <a:pPr fontAlgn="t">
              <a:buFont typeface="Wingdings" panose="05000000000000000000" pitchFamily="2" charset="2"/>
              <a:buNone/>
            </a:pPr>
            <a:r>
              <a:rPr lang="tr-TR" altLang="tr-TR" sz="1200" b="1" i="1" dirty="0" smtClean="0"/>
              <a:t>34 GİRİŞİM KULÜBÜ</a:t>
            </a:r>
          </a:p>
          <a:p>
            <a:pPr fontAlgn="t">
              <a:buFont typeface="Wingdings" panose="05000000000000000000" pitchFamily="2" charset="2"/>
              <a:buNone/>
            </a:pPr>
            <a:r>
              <a:rPr lang="tr-TR" altLang="tr-TR" sz="1200" b="1" i="1" dirty="0" smtClean="0"/>
              <a:t>35 GÖNÜLLÜ PALYAÇOLAR KULÜBÜ</a:t>
            </a:r>
          </a:p>
          <a:p>
            <a:pPr fontAlgn="t">
              <a:buFont typeface="Wingdings" panose="05000000000000000000" pitchFamily="2" charset="2"/>
              <a:buNone/>
            </a:pPr>
            <a:r>
              <a:rPr lang="tr-TR" altLang="tr-TR" sz="1200" b="1" i="1" dirty="0" smtClean="0"/>
              <a:t>36 GORİLLAS FLAG FUTBOL KULÜBÜ</a:t>
            </a:r>
          </a:p>
          <a:p>
            <a:pPr fontAlgn="t">
              <a:buFont typeface="Wingdings" panose="05000000000000000000" pitchFamily="2" charset="2"/>
              <a:buNone/>
            </a:pPr>
            <a:r>
              <a:rPr lang="tr-TR" altLang="tr-TR" sz="1200" b="1" i="1" dirty="0" smtClean="0"/>
              <a:t>37 GRAFİK TASARIM KULÜBÜ</a:t>
            </a:r>
            <a:endParaRPr lang="tr-TR" altLang="tr-TR" sz="1200" b="1" i="1" dirty="0"/>
          </a:p>
          <a:p>
            <a:pPr fontAlgn="t">
              <a:buFont typeface="Wingdings" panose="05000000000000000000" pitchFamily="2" charset="2"/>
              <a:buNone/>
            </a:pPr>
            <a:r>
              <a:rPr lang="tr-TR" altLang="tr-TR" sz="1200" b="1" i="1" dirty="0" smtClean="0"/>
              <a:t>38 HAVACILIK KULÜBÜ</a:t>
            </a:r>
            <a:endParaRPr lang="tr-TR" altLang="tr-TR" sz="1200" b="1" i="1" dirty="0"/>
          </a:p>
          <a:p>
            <a:pPr fontAlgn="t">
              <a:buFont typeface="Wingdings" panose="05000000000000000000" pitchFamily="2" charset="2"/>
              <a:buNone/>
            </a:pPr>
            <a:r>
              <a:rPr lang="tr-TR" altLang="tr-TR" sz="1200" b="1" i="1" dirty="0" smtClean="0"/>
              <a:t>39 </a:t>
            </a:r>
            <a:r>
              <a:rPr lang="tr-TR" altLang="tr-TR" sz="1200" b="1" i="1" dirty="0"/>
              <a:t>HAYVAN DOSTLARI KULÜBÜ </a:t>
            </a:r>
          </a:p>
          <a:p>
            <a:pPr fontAlgn="t">
              <a:buFont typeface="Wingdings" panose="05000000000000000000" pitchFamily="2" charset="2"/>
              <a:buNone/>
            </a:pPr>
            <a:r>
              <a:rPr lang="tr-TR" altLang="tr-TR" sz="1200" b="1" i="1" dirty="0" smtClean="0"/>
              <a:t>40 </a:t>
            </a:r>
            <a:r>
              <a:rPr lang="tr-TR" altLang="tr-TR" sz="1200" b="1" i="1" dirty="0"/>
              <a:t>HUKUK KULÜBÜ </a:t>
            </a:r>
          </a:p>
          <a:p>
            <a:pPr fontAlgn="t">
              <a:buFont typeface="Wingdings" panose="05000000000000000000" pitchFamily="2" charset="2"/>
              <a:buNone/>
            </a:pPr>
            <a:r>
              <a:rPr lang="tr-TR" altLang="tr-TR" sz="1200" b="1" i="1" dirty="0" smtClean="0"/>
              <a:t>41 </a:t>
            </a:r>
            <a:r>
              <a:rPr lang="tr-TR" altLang="tr-TR" sz="1200" b="1" i="1" dirty="0"/>
              <a:t>İEEE KLÜBÜ </a:t>
            </a:r>
            <a:endParaRPr lang="tr-TR" altLang="tr-TR" sz="1200" b="1" i="1" dirty="0" smtClean="0"/>
          </a:p>
          <a:p>
            <a:pPr fontAlgn="t">
              <a:buFont typeface="Wingdings" panose="05000000000000000000" pitchFamily="2" charset="2"/>
              <a:buNone/>
            </a:pPr>
            <a:r>
              <a:rPr lang="tr-TR" altLang="tr-TR" sz="1200" b="1" i="1" dirty="0" smtClean="0"/>
              <a:t>42 İKTİSAT KULÜBÜ</a:t>
            </a:r>
          </a:p>
          <a:p>
            <a:pPr fontAlgn="t">
              <a:buFont typeface="Wingdings" panose="05000000000000000000" pitchFamily="2" charset="2"/>
              <a:buNone/>
            </a:pPr>
            <a:r>
              <a:rPr lang="tr-TR" altLang="tr-TR" sz="1200" b="1" i="1" dirty="0" smtClean="0"/>
              <a:t>43 İLETİŞİM KULÜBÜ</a:t>
            </a:r>
          </a:p>
          <a:p>
            <a:pPr fontAlgn="t"/>
            <a:r>
              <a:rPr lang="tr-TR" altLang="tr-TR" sz="1200" b="1" i="1" dirty="0" smtClean="0"/>
              <a:t>44 İSTATİSTİK </a:t>
            </a:r>
            <a:r>
              <a:rPr lang="tr-TR" altLang="tr-TR" sz="1200" b="1" i="1" dirty="0"/>
              <a:t>VE VERİ BİLİMİ </a:t>
            </a:r>
            <a:r>
              <a:rPr lang="tr-TR" altLang="tr-TR" sz="1200" b="1" i="1" dirty="0" smtClean="0"/>
              <a:t>KULÜBÜ</a:t>
            </a:r>
          </a:p>
          <a:p>
            <a:pPr fontAlgn="t"/>
            <a:r>
              <a:rPr lang="tr-TR" altLang="tr-TR" sz="1200" b="1" i="1" dirty="0" smtClean="0"/>
              <a:t>45 İŞLETME </a:t>
            </a:r>
            <a:r>
              <a:rPr lang="tr-TR" altLang="tr-TR" sz="1200" b="1" i="1" dirty="0"/>
              <a:t>VE İNOVASYON KULÜBÜ</a:t>
            </a:r>
          </a:p>
          <a:p>
            <a:pPr fontAlgn="t"/>
            <a:r>
              <a:rPr lang="tr-TR" altLang="tr-TR" sz="1200" b="1" i="1" dirty="0" smtClean="0"/>
              <a:t>46 İNGİLİZCE KONUŞMA KULÜBÜ</a:t>
            </a:r>
            <a:endParaRPr lang="tr-TR" altLang="tr-TR" sz="1200" b="1" i="1" dirty="0"/>
          </a:p>
          <a:p>
            <a:pPr fontAlgn="t">
              <a:buFont typeface="Wingdings" panose="05000000000000000000" pitchFamily="2" charset="2"/>
              <a:buNone/>
            </a:pPr>
            <a:r>
              <a:rPr lang="tr-TR" altLang="tr-TR" sz="1200" b="1" i="1" dirty="0" smtClean="0"/>
              <a:t>47 İNSAN VE TOPLUM KULÜBÜ</a:t>
            </a:r>
          </a:p>
          <a:p>
            <a:pPr fontAlgn="t">
              <a:buFont typeface="Wingdings" panose="05000000000000000000" pitchFamily="2" charset="2"/>
              <a:buNone/>
            </a:pPr>
            <a:r>
              <a:rPr lang="tr-TR" altLang="tr-TR" sz="1200" b="1" i="1" dirty="0" smtClean="0"/>
              <a:t>48 İLAHİNET KULÜBÜ</a:t>
            </a:r>
          </a:p>
          <a:p>
            <a:pPr fontAlgn="t">
              <a:buFont typeface="Wingdings" panose="05000000000000000000" pitchFamily="2" charset="2"/>
              <a:buNone/>
            </a:pPr>
            <a:r>
              <a:rPr lang="tr-TR" altLang="tr-TR" sz="1200" b="1" i="1" dirty="0" smtClean="0"/>
              <a:t>49 İYİLİĞİN GELEEĞİ KULÜBÜ</a:t>
            </a:r>
          </a:p>
          <a:p>
            <a:pPr fontAlgn="t">
              <a:buFont typeface="Wingdings" panose="05000000000000000000" pitchFamily="2" charset="2"/>
              <a:buNone/>
            </a:pPr>
            <a:r>
              <a:rPr lang="tr-TR" altLang="tr-TR" sz="1200" b="1" i="1" dirty="0" smtClean="0"/>
              <a:t>50 İNŞAAT MÜHENDİSLİĞİ KULÜBÜ</a:t>
            </a:r>
          </a:p>
          <a:p>
            <a:pPr fontAlgn="t">
              <a:buFont typeface="Wingdings" panose="05000000000000000000" pitchFamily="2" charset="2"/>
              <a:buNone/>
            </a:pPr>
            <a:r>
              <a:rPr lang="tr-TR" altLang="tr-TR" sz="1200" b="1" i="1" dirty="0" smtClean="0"/>
              <a:t>51 KAAN TEKNOLOJİ KULÜBÜ</a:t>
            </a:r>
          </a:p>
          <a:p>
            <a:pPr fontAlgn="t">
              <a:buFont typeface="Wingdings" panose="05000000000000000000" pitchFamily="2" charset="2"/>
              <a:buNone/>
            </a:pPr>
            <a:r>
              <a:rPr lang="tr-TR" altLang="tr-TR" sz="1200" b="1" i="1" dirty="0" smtClean="0"/>
              <a:t>52 KADIN ÇALIŞMALARI KULÜBÜ</a:t>
            </a:r>
          </a:p>
          <a:p>
            <a:pPr fontAlgn="t">
              <a:buFont typeface="Wingdings" panose="05000000000000000000" pitchFamily="2" charset="2"/>
              <a:buNone/>
            </a:pPr>
            <a:r>
              <a:rPr lang="tr-TR" altLang="tr-TR" sz="1200" b="1" i="1" dirty="0" smtClean="0"/>
              <a:t>53 KADIN AİLE VE DEMOKRASİ KULÜBÜ</a:t>
            </a:r>
          </a:p>
          <a:p>
            <a:pPr fontAlgn="t">
              <a:buFont typeface="Wingdings" panose="05000000000000000000" pitchFamily="2" charset="2"/>
              <a:buNone/>
            </a:pPr>
            <a:r>
              <a:rPr lang="tr-TR" altLang="tr-TR" sz="1200" b="1" i="1" dirty="0" smtClean="0"/>
              <a:t>54 KALİTE ELÇİLERİ KULÜBÜ</a:t>
            </a:r>
            <a:endParaRPr lang="tr-TR" altLang="tr-TR" sz="1200" b="1" i="1" dirty="0"/>
          </a:p>
          <a:p>
            <a:pPr fontAlgn="t">
              <a:buFont typeface="Wingdings" panose="05000000000000000000" pitchFamily="2" charset="2"/>
              <a:buNone/>
            </a:pPr>
            <a:r>
              <a:rPr lang="tr-TR" altLang="tr-TR" sz="1200" b="1" i="1" dirty="0" smtClean="0"/>
              <a:t>55 </a:t>
            </a:r>
            <a:r>
              <a:rPr lang="tr-TR" altLang="tr-TR" sz="1200" b="1" i="1" dirty="0"/>
              <a:t>KANSERE GÜLÜMSE KULÜBÜ </a:t>
            </a:r>
          </a:p>
          <a:p>
            <a:pPr fontAlgn="t">
              <a:buFont typeface="Wingdings" panose="05000000000000000000" pitchFamily="2" charset="2"/>
              <a:buNone/>
            </a:pPr>
            <a:r>
              <a:rPr lang="tr-TR" altLang="tr-TR" sz="1200" b="1" i="1" dirty="0" smtClean="0"/>
              <a:t>56 </a:t>
            </a:r>
            <a:r>
              <a:rPr lang="tr-TR" altLang="tr-TR" sz="1200" b="1" i="1" dirty="0"/>
              <a:t>KIZILAY KULÜBÜ </a:t>
            </a:r>
            <a:endParaRPr lang="tr-TR" altLang="tr-TR" sz="1200" b="1" i="1" dirty="0" smtClean="0"/>
          </a:p>
          <a:p>
            <a:pPr fontAlgn="t"/>
            <a:r>
              <a:rPr lang="tr-TR" altLang="tr-TR" sz="1200" b="1" i="1" dirty="0" smtClean="0"/>
              <a:t>57 </a:t>
            </a:r>
            <a:r>
              <a:rPr lang="tr-TR" altLang="tr-TR" sz="1200" b="1" i="1" dirty="0"/>
              <a:t>KÜLTÜR VE EDEBİYAT KULBÜLÜ</a:t>
            </a:r>
          </a:p>
          <a:p>
            <a:pPr fontAlgn="t">
              <a:buFont typeface="Wingdings" panose="05000000000000000000" pitchFamily="2" charset="2"/>
              <a:buNone/>
            </a:pPr>
            <a:endParaRPr lang="tr-TR" altLang="tr-TR" sz="1400" dirty="0" smtClean="0"/>
          </a:p>
          <a:p>
            <a:pPr fontAlgn="t">
              <a:buFont typeface="Wingdings" panose="05000000000000000000" pitchFamily="2" charset="2"/>
              <a:buNone/>
            </a:pPr>
            <a:endParaRPr lang="tr-TR" altLang="tr-TR" sz="1400" dirty="0">
              <a:ea typeface="Verdana" panose="020B0604030504040204" pitchFamily="34" charset="0"/>
              <a:cs typeface="Verdana" panose="020B0604030504040204" pitchFamily="34" charset="0"/>
            </a:endParaRPr>
          </a:p>
          <a:p>
            <a:pPr algn="just"/>
            <a:endParaRPr lang="tr-TR" sz="1200" dirty="0"/>
          </a:p>
        </p:txBody>
      </p:sp>
      <p:sp>
        <p:nvSpPr>
          <p:cNvPr id="9" name="Dikdörtgen 8"/>
          <p:cNvSpPr/>
          <p:nvPr/>
        </p:nvSpPr>
        <p:spPr>
          <a:xfrm>
            <a:off x="6159701" y="768001"/>
            <a:ext cx="3112021" cy="5816977"/>
          </a:xfrm>
          <a:prstGeom prst="rect">
            <a:avLst/>
          </a:prstGeom>
        </p:spPr>
        <p:txBody>
          <a:bodyPr wrap="square">
            <a:spAutoFit/>
          </a:bodyPr>
          <a:lstStyle/>
          <a:p>
            <a:pPr fontAlgn="t">
              <a:buFont typeface="Wingdings" panose="05000000000000000000" pitchFamily="2" charset="2"/>
              <a:buNone/>
            </a:pPr>
            <a:endParaRPr lang="tr-TR" altLang="tr-TR" sz="1200" dirty="0" smtClean="0"/>
          </a:p>
          <a:p>
            <a:pPr fontAlgn="t">
              <a:buFont typeface="Wingdings" panose="05000000000000000000" pitchFamily="2" charset="2"/>
              <a:buNone/>
            </a:pPr>
            <a:r>
              <a:rPr lang="tr-TR" altLang="tr-TR" sz="1200" b="1" i="1" dirty="0" smtClean="0"/>
              <a:t>58 </a:t>
            </a:r>
            <a:r>
              <a:rPr lang="tr-TR" altLang="tr-TR" sz="1200" b="1" i="1" dirty="0"/>
              <a:t>KORUMALI FUTBOL KULÜBÜ</a:t>
            </a:r>
          </a:p>
          <a:p>
            <a:pPr fontAlgn="t">
              <a:buFont typeface="Wingdings" panose="05000000000000000000" pitchFamily="2" charset="2"/>
              <a:buNone/>
            </a:pPr>
            <a:r>
              <a:rPr lang="tr-TR" altLang="tr-TR" sz="1200" b="1" i="1" dirty="0" smtClean="0"/>
              <a:t>59 </a:t>
            </a:r>
            <a:r>
              <a:rPr lang="tr-TR" altLang="tr-TR" sz="1200" b="1" i="1" dirty="0"/>
              <a:t>LÖSEMİLİ ÇOCUKLARA FAYDA KULÜBÜ</a:t>
            </a:r>
          </a:p>
          <a:p>
            <a:pPr fontAlgn="t">
              <a:buFont typeface="Wingdings" panose="05000000000000000000" pitchFamily="2" charset="2"/>
              <a:buNone/>
            </a:pPr>
            <a:r>
              <a:rPr lang="tr-TR" altLang="tr-TR" sz="1200" b="1" i="1" dirty="0" smtClean="0"/>
              <a:t>60 </a:t>
            </a:r>
            <a:r>
              <a:rPr lang="tr-TR" altLang="tr-TR" sz="1200" b="1" i="1" dirty="0"/>
              <a:t>MALİYE KULÜBÜ</a:t>
            </a:r>
          </a:p>
          <a:p>
            <a:pPr fontAlgn="t">
              <a:buFont typeface="Wingdings" panose="05000000000000000000" pitchFamily="2" charset="2"/>
              <a:buNone/>
            </a:pPr>
            <a:r>
              <a:rPr lang="tr-TR" altLang="tr-TR" sz="1200" b="1" i="1" dirty="0" smtClean="0"/>
              <a:t>61 </a:t>
            </a:r>
            <a:r>
              <a:rPr lang="tr-TR" altLang="tr-TR" sz="1200" b="1" i="1" dirty="0"/>
              <a:t>MAVİ KELEBEK </a:t>
            </a:r>
            <a:r>
              <a:rPr lang="tr-TR" altLang="tr-TR" sz="1200" b="1" i="1" dirty="0" smtClean="0"/>
              <a:t>KULÜBÜ</a:t>
            </a:r>
          </a:p>
          <a:p>
            <a:pPr fontAlgn="t">
              <a:buFont typeface="Wingdings" panose="05000000000000000000" pitchFamily="2" charset="2"/>
              <a:buNone/>
            </a:pPr>
            <a:r>
              <a:rPr lang="tr-TR" altLang="tr-TR" sz="1200" b="1" i="1" dirty="0" smtClean="0"/>
              <a:t>62 MATESİS KULÜBÜ</a:t>
            </a:r>
          </a:p>
          <a:p>
            <a:pPr fontAlgn="t">
              <a:buFont typeface="Wingdings" panose="05000000000000000000" pitchFamily="2" charset="2"/>
              <a:buNone/>
            </a:pPr>
            <a:r>
              <a:rPr lang="tr-TR" altLang="tr-TR" sz="1200" b="1" i="1" dirty="0" smtClean="0"/>
              <a:t>63 </a:t>
            </a:r>
            <a:r>
              <a:rPr lang="tr-TR" altLang="tr-TR" sz="1200" b="1" i="1" dirty="0"/>
              <a:t>MODEL BİRLEŞMİŞ MİLLETLER KULÜBÜ </a:t>
            </a:r>
          </a:p>
          <a:p>
            <a:pPr fontAlgn="t">
              <a:buFont typeface="Wingdings" panose="05000000000000000000" pitchFamily="2" charset="2"/>
              <a:buNone/>
            </a:pPr>
            <a:r>
              <a:rPr lang="tr-TR" altLang="tr-TR" sz="1200" b="1" i="1" dirty="0" smtClean="0"/>
              <a:t>64 </a:t>
            </a:r>
            <a:r>
              <a:rPr lang="tr-TR" altLang="tr-TR" sz="1200" b="1" i="1" dirty="0"/>
              <a:t>MÜHENDİSLİK MİMARLIK KULÜBÜ</a:t>
            </a:r>
          </a:p>
          <a:p>
            <a:pPr fontAlgn="t">
              <a:buFont typeface="Wingdings" panose="05000000000000000000" pitchFamily="2" charset="2"/>
              <a:buNone/>
            </a:pPr>
            <a:r>
              <a:rPr lang="tr-TR" altLang="tr-TR" sz="1200" b="1" i="1" dirty="0" smtClean="0"/>
              <a:t>65 </a:t>
            </a:r>
            <a:r>
              <a:rPr lang="tr-TR" altLang="tr-TR" sz="1200" b="1" i="1" dirty="0"/>
              <a:t>OMBUDSAMLIK KULÜBÜ</a:t>
            </a:r>
          </a:p>
          <a:p>
            <a:pPr fontAlgn="t">
              <a:buFont typeface="Wingdings" panose="05000000000000000000" pitchFamily="2" charset="2"/>
              <a:buNone/>
            </a:pPr>
            <a:r>
              <a:rPr lang="tr-TR" altLang="tr-TR" sz="1200" b="1" i="1" dirty="0" smtClean="0"/>
              <a:t>66 </a:t>
            </a:r>
            <a:r>
              <a:rPr lang="tr-TR" altLang="tr-TR" sz="1200" b="1" i="1" dirty="0"/>
              <a:t>OKÇULUK KULÜBÜ </a:t>
            </a:r>
          </a:p>
          <a:p>
            <a:pPr fontAlgn="t">
              <a:buFont typeface="Wingdings" panose="05000000000000000000" pitchFamily="2" charset="2"/>
              <a:buNone/>
            </a:pPr>
            <a:r>
              <a:rPr lang="tr-TR" altLang="tr-TR" sz="1200" b="1" i="1" dirty="0" smtClean="0"/>
              <a:t>67 </a:t>
            </a:r>
            <a:r>
              <a:rPr lang="tr-TR" altLang="tr-TR" sz="1200" b="1" i="1" dirty="0"/>
              <a:t>OTOMOTİV </a:t>
            </a:r>
            <a:r>
              <a:rPr lang="tr-TR" altLang="tr-TR" sz="1200" b="1" i="1" dirty="0" smtClean="0"/>
              <a:t>KULÜBÜ</a:t>
            </a:r>
          </a:p>
          <a:p>
            <a:pPr fontAlgn="t">
              <a:buFont typeface="Wingdings" panose="05000000000000000000" pitchFamily="2" charset="2"/>
              <a:buNone/>
            </a:pPr>
            <a:r>
              <a:rPr lang="tr-TR" altLang="tr-TR" sz="1200" b="1" i="1" dirty="0" smtClean="0"/>
              <a:t>68 PEYZAJ VE TASARIM KULÜBÜ</a:t>
            </a:r>
            <a:endParaRPr lang="tr-TR" altLang="tr-TR" sz="1200" b="1" i="1" dirty="0"/>
          </a:p>
          <a:p>
            <a:pPr fontAlgn="t">
              <a:buFont typeface="Wingdings" panose="05000000000000000000" pitchFamily="2" charset="2"/>
              <a:buNone/>
            </a:pPr>
            <a:r>
              <a:rPr lang="tr-TR" altLang="tr-TR" sz="1200" b="1" i="1" dirty="0" smtClean="0"/>
              <a:t>69 POPÜLER MÜZİK KULÜBÜ </a:t>
            </a:r>
            <a:endParaRPr lang="tr-TR" altLang="tr-TR" sz="1200" b="1" i="1" dirty="0"/>
          </a:p>
          <a:p>
            <a:pPr fontAlgn="t">
              <a:buFont typeface="Wingdings" panose="05000000000000000000" pitchFamily="2" charset="2"/>
              <a:buNone/>
            </a:pPr>
            <a:r>
              <a:rPr lang="tr-TR" altLang="tr-TR" sz="1200" b="1" i="1" dirty="0" smtClean="0"/>
              <a:t>70 </a:t>
            </a:r>
            <a:r>
              <a:rPr lang="tr-TR" altLang="tr-TR" sz="1200" b="1" i="1" dirty="0"/>
              <a:t>PSİKOLOJİ KULÜBÜ </a:t>
            </a:r>
            <a:endParaRPr lang="tr-TR" altLang="tr-TR" sz="1200" b="1" i="1" dirty="0" smtClean="0"/>
          </a:p>
          <a:p>
            <a:pPr fontAlgn="t">
              <a:buFont typeface="Wingdings" panose="05000000000000000000" pitchFamily="2" charset="2"/>
              <a:buNone/>
            </a:pPr>
            <a:r>
              <a:rPr lang="tr-TR" altLang="tr-TR" sz="1200" b="1" i="1" dirty="0" smtClean="0"/>
              <a:t>71 PROJE ARAŞTIRMA VE GELİŞTİRME KULÜBÜ</a:t>
            </a:r>
          </a:p>
          <a:p>
            <a:pPr fontAlgn="t">
              <a:buFont typeface="Wingdings" panose="05000000000000000000" pitchFamily="2" charset="2"/>
              <a:buNone/>
            </a:pPr>
            <a:r>
              <a:rPr lang="tr-TR" altLang="tr-TR" sz="1200" b="1" i="1" dirty="0" smtClean="0"/>
              <a:t>72 RADYO TELEVİZYON VE DİJİTAL YAYINCILIK KULÜBÜ</a:t>
            </a:r>
            <a:endParaRPr lang="tr-TR" altLang="tr-TR" sz="1200" b="1" i="1" dirty="0"/>
          </a:p>
          <a:p>
            <a:pPr fontAlgn="t">
              <a:buFont typeface="Wingdings" panose="05000000000000000000" pitchFamily="2" charset="2"/>
              <a:buNone/>
            </a:pPr>
            <a:r>
              <a:rPr lang="tr-TR" altLang="tr-TR" sz="1200" b="1" i="1" dirty="0" smtClean="0"/>
              <a:t>73 </a:t>
            </a:r>
            <a:r>
              <a:rPr lang="tr-TR" altLang="tr-TR" sz="1200" b="1" i="1" dirty="0"/>
              <a:t>SAĞLIK ÖĞRENCİLERİ KULÜBÜ </a:t>
            </a:r>
          </a:p>
          <a:p>
            <a:pPr fontAlgn="t">
              <a:buFont typeface="Wingdings" panose="05000000000000000000" pitchFamily="2" charset="2"/>
              <a:buNone/>
            </a:pPr>
            <a:r>
              <a:rPr lang="tr-TR" altLang="tr-TR" sz="1200" b="1" i="1" dirty="0" smtClean="0"/>
              <a:t>74 SAHNE DİLİ KULÜBÜ</a:t>
            </a:r>
          </a:p>
          <a:p>
            <a:pPr fontAlgn="t"/>
            <a:r>
              <a:rPr lang="tr-TR" altLang="tr-TR" sz="1200" b="1" i="1" dirty="0" smtClean="0"/>
              <a:t>75 </a:t>
            </a:r>
            <a:r>
              <a:rPr lang="tr-TR" altLang="tr-TR" sz="1200" b="1" i="1" dirty="0"/>
              <a:t>SATRANÇ </a:t>
            </a:r>
            <a:r>
              <a:rPr lang="tr-TR" altLang="tr-TR" sz="1200" b="1" i="1" dirty="0" smtClean="0"/>
              <a:t>KULÜBÜ</a:t>
            </a:r>
          </a:p>
          <a:p>
            <a:pPr fontAlgn="t"/>
            <a:r>
              <a:rPr lang="tr-TR" altLang="tr-TR" sz="1200" b="1" i="1" dirty="0" smtClean="0"/>
              <a:t>76 SANAT VE TASARIM KULÜBÜ</a:t>
            </a:r>
          </a:p>
          <a:p>
            <a:pPr fontAlgn="t"/>
            <a:r>
              <a:rPr lang="tr-TR" altLang="tr-TR" sz="1200" b="1" i="1" dirty="0" smtClean="0"/>
              <a:t>77 SAVUNMA VE YÜKSEK TEKNOLOJİLERİ KULÜBÜ</a:t>
            </a:r>
          </a:p>
          <a:p>
            <a:pPr fontAlgn="t"/>
            <a:r>
              <a:rPr lang="tr-TR" altLang="tr-TR" sz="1200" b="1" i="1" dirty="0" smtClean="0"/>
              <a:t>78 </a:t>
            </a:r>
            <a:r>
              <a:rPr lang="tr-TR" altLang="tr-TR" sz="1200" b="1" i="1" dirty="0"/>
              <a:t>SİNERJİ KULÜBÜ </a:t>
            </a:r>
          </a:p>
          <a:p>
            <a:pPr fontAlgn="t">
              <a:buFont typeface="Wingdings" panose="05000000000000000000" pitchFamily="2" charset="2"/>
              <a:buNone/>
            </a:pPr>
            <a:r>
              <a:rPr lang="tr-TR" altLang="tr-TR" sz="1200" b="1" i="1" dirty="0" smtClean="0"/>
              <a:t>79 </a:t>
            </a:r>
            <a:r>
              <a:rPr lang="tr-TR" altLang="tr-TR" sz="1200" b="1" i="1" dirty="0"/>
              <a:t>SİNEMA KULÜBÜ </a:t>
            </a:r>
          </a:p>
          <a:p>
            <a:pPr fontAlgn="t"/>
            <a:r>
              <a:rPr lang="tr-TR" altLang="tr-TR" sz="1200" b="1" i="1" dirty="0" smtClean="0"/>
              <a:t>80 </a:t>
            </a:r>
            <a:r>
              <a:rPr lang="tr-TR" altLang="tr-TR" sz="1200" b="1" i="1" dirty="0"/>
              <a:t>SİVİL SAVUNMA VE İTFAİYE KULÜBÜ</a:t>
            </a:r>
          </a:p>
          <a:p>
            <a:pPr fontAlgn="t">
              <a:buFont typeface="Wingdings" panose="05000000000000000000" pitchFamily="2" charset="2"/>
              <a:buNone/>
            </a:pPr>
            <a:r>
              <a:rPr lang="tr-TR" altLang="tr-TR" sz="1200" b="1" i="1" dirty="0" smtClean="0"/>
              <a:t>81 SÜRDÜRÜLEBİLİRLİK KULÜBÜ</a:t>
            </a:r>
            <a:endParaRPr lang="tr-TR" altLang="tr-TR" sz="1200" b="1" i="1" dirty="0"/>
          </a:p>
          <a:p>
            <a:pPr fontAlgn="t">
              <a:buFont typeface="Wingdings" panose="05000000000000000000" pitchFamily="2" charset="2"/>
              <a:buNone/>
            </a:pPr>
            <a:r>
              <a:rPr lang="tr-TR" altLang="tr-TR" sz="1200" b="1" i="1" dirty="0" smtClean="0"/>
              <a:t>82 </a:t>
            </a:r>
            <a:r>
              <a:rPr lang="tr-TR" altLang="tr-TR" sz="1200" b="1" i="1" dirty="0"/>
              <a:t>TARIM VE GIDA KULÜBÜ </a:t>
            </a:r>
          </a:p>
          <a:p>
            <a:pPr fontAlgn="t">
              <a:buFont typeface="Wingdings" panose="05000000000000000000" pitchFamily="2" charset="2"/>
              <a:buNone/>
            </a:pPr>
            <a:r>
              <a:rPr lang="tr-TR" altLang="tr-TR" sz="1200" b="1" i="1" dirty="0" smtClean="0"/>
              <a:t>83 </a:t>
            </a:r>
            <a:r>
              <a:rPr lang="tr-TR" altLang="tr-TR" sz="1200" b="1" i="1" dirty="0"/>
              <a:t>TEKSTİL VE MODA KULÜBÜ </a:t>
            </a:r>
            <a:endParaRPr lang="tr-TR" altLang="tr-TR" sz="1200" b="1" i="1" dirty="0" smtClean="0"/>
          </a:p>
          <a:p>
            <a:pPr fontAlgn="t">
              <a:buFont typeface="Wingdings" panose="05000000000000000000" pitchFamily="2" charset="2"/>
              <a:buNone/>
            </a:pPr>
            <a:r>
              <a:rPr lang="tr-TR" altLang="tr-TR" sz="1200" b="1" i="1" dirty="0" smtClean="0"/>
              <a:t>84TEKNOFEST KULÜBÜ</a:t>
            </a:r>
            <a:endParaRPr lang="tr-TR" altLang="tr-TR" sz="1200" b="1" i="1" dirty="0"/>
          </a:p>
        </p:txBody>
      </p:sp>
      <p:sp>
        <p:nvSpPr>
          <p:cNvPr id="10" name="Dikdörtgen 9"/>
          <p:cNvSpPr/>
          <p:nvPr/>
        </p:nvSpPr>
        <p:spPr>
          <a:xfrm>
            <a:off x="9196755" y="1150405"/>
            <a:ext cx="2846098" cy="2677656"/>
          </a:xfrm>
          <a:prstGeom prst="rect">
            <a:avLst/>
          </a:prstGeom>
        </p:spPr>
        <p:txBody>
          <a:bodyPr wrap="square">
            <a:spAutoFit/>
          </a:bodyPr>
          <a:lstStyle/>
          <a:p>
            <a:pPr fontAlgn="t"/>
            <a:r>
              <a:rPr lang="tr-TR" altLang="tr-TR" sz="1200" b="1" i="1" dirty="0" smtClean="0"/>
              <a:t>85 </a:t>
            </a:r>
            <a:r>
              <a:rPr lang="tr-TR" altLang="tr-TR" sz="1200" b="1" i="1" dirty="0"/>
              <a:t>TEMİZ TÜRKÇE KULÜBÜ</a:t>
            </a:r>
          </a:p>
          <a:p>
            <a:pPr fontAlgn="t">
              <a:buFont typeface="Wingdings" panose="05000000000000000000" pitchFamily="2" charset="2"/>
              <a:buNone/>
            </a:pPr>
            <a:r>
              <a:rPr lang="tr-TR" altLang="tr-TR" sz="1200" b="1" i="1" dirty="0" smtClean="0"/>
              <a:t>86 </a:t>
            </a:r>
            <a:r>
              <a:rPr lang="tr-TR" altLang="tr-TR" sz="1200" b="1" i="1" dirty="0"/>
              <a:t>TİYATRO KULÜBÜ </a:t>
            </a:r>
          </a:p>
          <a:p>
            <a:pPr fontAlgn="t">
              <a:buFont typeface="Wingdings" panose="05000000000000000000" pitchFamily="2" charset="2"/>
              <a:buNone/>
            </a:pPr>
            <a:r>
              <a:rPr lang="tr-TR" altLang="tr-TR" sz="1200" b="1" i="1" dirty="0" smtClean="0"/>
              <a:t>87 </a:t>
            </a:r>
            <a:r>
              <a:rPr lang="tr-TR" altLang="tr-TR" sz="1200" b="1" i="1" dirty="0"/>
              <a:t>TOPLUM GÖNÜLLÜLERİ KULÜBÜ </a:t>
            </a:r>
          </a:p>
          <a:p>
            <a:pPr fontAlgn="t"/>
            <a:r>
              <a:rPr lang="tr-TR" altLang="tr-TR" sz="1200" b="1" i="1" dirty="0" smtClean="0"/>
              <a:t>88 </a:t>
            </a:r>
            <a:r>
              <a:rPr lang="tr-TR" altLang="tr-TR" sz="1200" b="1" i="1" dirty="0"/>
              <a:t>TURAN DÜŞÜNCE KULÜBÜ </a:t>
            </a:r>
          </a:p>
          <a:p>
            <a:pPr fontAlgn="t"/>
            <a:r>
              <a:rPr lang="tr-TR" altLang="tr-TR" sz="1200" b="1" i="1" dirty="0" smtClean="0"/>
              <a:t>89 </a:t>
            </a:r>
            <a:r>
              <a:rPr lang="tr-TR" altLang="tr-TR" sz="1200" b="1" i="1" dirty="0"/>
              <a:t>TÜRK DÜNYASI KULÜBÜ</a:t>
            </a:r>
          </a:p>
          <a:p>
            <a:pPr fontAlgn="t"/>
            <a:r>
              <a:rPr lang="tr-TR" altLang="tr-TR" sz="1200" b="1" i="1" dirty="0" smtClean="0"/>
              <a:t>90 </a:t>
            </a:r>
            <a:r>
              <a:rPr lang="tr-TR" altLang="tr-TR" sz="1200" b="1" i="1" dirty="0"/>
              <a:t>ULUSLAR ARASI ÜNİVERSİTE GENÇLİĞİ KULÜBÜ</a:t>
            </a:r>
          </a:p>
          <a:p>
            <a:pPr fontAlgn="t">
              <a:buFont typeface="Wingdings" panose="05000000000000000000" pitchFamily="2" charset="2"/>
              <a:buNone/>
            </a:pPr>
            <a:r>
              <a:rPr lang="tr-TR" altLang="tr-TR" sz="1200" b="1" i="1" dirty="0" smtClean="0"/>
              <a:t>91 </a:t>
            </a:r>
            <a:r>
              <a:rPr lang="tr-TR" altLang="tr-TR" sz="1200" b="1" i="1" dirty="0"/>
              <a:t>UZAY BİLİMLERİ VE ARAŞTIRMALARI     KULÜBÜ </a:t>
            </a:r>
          </a:p>
          <a:p>
            <a:pPr fontAlgn="t">
              <a:buFont typeface="Wingdings" panose="05000000000000000000" pitchFamily="2" charset="2"/>
              <a:buNone/>
            </a:pPr>
            <a:r>
              <a:rPr lang="tr-TR" altLang="tr-TR" sz="1200" b="1" i="1" dirty="0"/>
              <a:t>9</a:t>
            </a:r>
            <a:r>
              <a:rPr lang="tr-TR" altLang="tr-TR" sz="1200" b="1" i="1" dirty="0" smtClean="0"/>
              <a:t>2 </a:t>
            </a:r>
            <a:r>
              <a:rPr lang="tr-TR" altLang="tr-TR" sz="1200" b="1" i="1" dirty="0"/>
              <a:t>YAPI VE TASARIM KULÜBÜ </a:t>
            </a:r>
            <a:endParaRPr lang="tr-TR" altLang="tr-TR" sz="1200" b="1" i="1" dirty="0" smtClean="0"/>
          </a:p>
          <a:p>
            <a:pPr fontAlgn="t"/>
            <a:r>
              <a:rPr lang="tr-TR" altLang="tr-TR" sz="1200" b="1" i="1" dirty="0" smtClean="0"/>
              <a:t>93 </a:t>
            </a:r>
            <a:r>
              <a:rPr lang="tr-TR" altLang="tr-TR" sz="1200" b="1" i="1" dirty="0"/>
              <a:t>YAYIN </a:t>
            </a:r>
            <a:r>
              <a:rPr lang="tr-TR" altLang="tr-TR" sz="1200" b="1" i="1" dirty="0" smtClean="0"/>
              <a:t>KULÜBÜ</a:t>
            </a:r>
            <a:endParaRPr lang="tr-TR" altLang="tr-TR" sz="1200" b="1" i="1" dirty="0"/>
          </a:p>
          <a:p>
            <a:pPr fontAlgn="t">
              <a:buFont typeface="Wingdings" panose="05000000000000000000" pitchFamily="2" charset="2"/>
              <a:buNone/>
            </a:pPr>
            <a:r>
              <a:rPr lang="tr-TR" altLang="tr-TR" sz="1200" b="1" i="1" dirty="0" smtClean="0"/>
              <a:t>94 </a:t>
            </a:r>
            <a:r>
              <a:rPr lang="tr-TR" altLang="tr-TR" sz="1200" b="1" i="1" dirty="0"/>
              <a:t>YENİLER KULÜBÜ</a:t>
            </a:r>
            <a:r>
              <a:rPr lang="tr-TR" altLang="tr-TR" sz="1200" b="1" i="1" dirty="0">
                <a:solidFill>
                  <a:srgbClr val="FF0000"/>
                </a:solidFill>
              </a:rPr>
              <a:t> </a:t>
            </a:r>
          </a:p>
          <a:p>
            <a:pPr fontAlgn="t">
              <a:buFont typeface="Wingdings" panose="05000000000000000000" pitchFamily="2" charset="2"/>
              <a:buNone/>
            </a:pPr>
            <a:r>
              <a:rPr lang="tr-TR" altLang="tr-TR" sz="1200" b="1" i="1" dirty="0" smtClean="0"/>
              <a:t>95 </a:t>
            </a:r>
            <a:r>
              <a:rPr lang="tr-TR" altLang="tr-TR" sz="1200" b="1" i="1" dirty="0"/>
              <a:t>YÖNEYLEM ARAŞTIRMA KULÜBÜ </a:t>
            </a:r>
            <a:endParaRPr lang="tr-TR" altLang="tr-TR" sz="1200" b="1" i="1" dirty="0" smtClean="0"/>
          </a:p>
          <a:p>
            <a:pPr fontAlgn="t"/>
            <a:r>
              <a:rPr lang="tr-TR" altLang="tr-TR" sz="1200" b="1" i="1" dirty="0" smtClean="0"/>
              <a:t>96 AKIL VE ZEKA OYUNLARI KULÜBÜ</a:t>
            </a:r>
            <a:endParaRPr lang="tr-TR" altLang="tr-TR" sz="1200" b="1" i="1" dirty="0"/>
          </a:p>
        </p:txBody>
      </p:sp>
    </p:spTree>
    <p:extLst>
      <p:ext uri="{BB962C8B-B14F-4D97-AF65-F5344CB8AC3E}">
        <p14:creationId xmlns:p14="http://schemas.microsoft.com/office/powerpoint/2010/main" val="41065932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465513" y="184799"/>
            <a:ext cx="11733413" cy="601662"/>
          </a:xfrm>
        </p:spPr>
        <p:txBody>
          <a:bodyPr>
            <a:normAutofit/>
          </a:bodyPr>
          <a:lstStyle/>
          <a:p>
            <a:pPr algn="ctr"/>
            <a:r>
              <a:rPr lang="tr-TR" sz="3200" b="1" dirty="0" smtClean="0">
                <a:latin typeface="+mn-lt"/>
              </a:rPr>
              <a:t>ÖĞRENCİ FAALİYETLERİ BİRİMİ (ÖFB)</a:t>
            </a:r>
            <a:endParaRPr lang="tr-TR" sz="3200" b="1" dirty="0">
              <a:latin typeface="+mn-lt"/>
            </a:endParaRPr>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ÖĞRENCİ FAALİYETLERİ BİRİMİ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11" name="Dikdörtgen 10"/>
          <p:cNvSpPr/>
          <p:nvPr/>
        </p:nvSpPr>
        <p:spPr>
          <a:xfrm>
            <a:off x="4996646" y="3342146"/>
            <a:ext cx="6219116" cy="477054"/>
          </a:xfrm>
          <a:prstGeom prst="rect">
            <a:avLst/>
          </a:prstGeom>
        </p:spPr>
        <p:txBody>
          <a:bodyPr wrap="square">
            <a:spAutoFit/>
          </a:bodyPr>
          <a:lstStyle/>
          <a:p>
            <a:pPr marL="285750" indent="-285750" algn="just">
              <a:buFont typeface="Wingdings" panose="05000000000000000000" pitchFamily="2" charset="2"/>
              <a:buChar char="Ø"/>
            </a:pPr>
            <a:endParaRPr lang="tr-TR" sz="1100" b="1" dirty="0" smtClean="0"/>
          </a:p>
          <a:p>
            <a:pPr marL="285750" indent="-285750" algn="just">
              <a:buFont typeface="Wingdings" panose="05000000000000000000" pitchFamily="2" charset="2"/>
              <a:buChar char="Ø"/>
            </a:pPr>
            <a:endParaRPr lang="tr-TR" sz="1400" dirty="0"/>
          </a:p>
        </p:txBody>
      </p:sp>
      <p:sp>
        <p:nvSpPr>
          <p:cNvPr id="7" name="Dikdörtgen 6"/>
          <p:cNvSpPr/>
          <p:nvPr/>
        </p:nvSpPr>
        <p:spPr>
          <a:xfrm>
            <a:off x="727494" y="1130259"/>
            <a:ext cx="10944045" cy="5419432"/>
          </a:xfrm>
          <a:prstGeom prst="rect">
            <a:avLst/>
          </a:prstGeom>
        </p:spPr>
        <p:txBody>
          <a:bodyPr wrap="square">
            <a:spAutoFit/>
          </a:bodyPr>
          <a:lstStyle/>
          <a:p>
            <a:pPr>
              <a:lnSpc>
                <a:spcPct val="115000"/>
              </a:lnSpc>
              <a:spcAft>
                <a:spcPts val="1000"/>
              </a:spcAft>
            </a:pPr>
            <a:r>
              <a:rPr lang="tr-TR" b="1" dirty="0">
                <a:latin typeface="Calibri" panose="020F0502020204030204" pitchFamily="34" charset="0"/>
                <a:ea typeface="Calibri" panose="020F0502020204030204" pitchFamily="34" charset="0"/>
                <a:cs typeface="Times New Roman" panose="02020603050405020304" pitchFamily="18" charset="0"/>
              </a:rPr>
              <a:t>ÖĞRENCİ </a:t>
            </a:r>
            <a:r>
              <a:rPr lang="tr-TR" b="1" dirty="0" smtClean="0">
                <a:latin typeface="Calibri" panose="020F0502020204030204" pitchFamily="34" charset="0"/>
                <a:ea typeface="Calibri" panose="020F0502020204030204" pitchFamily="34" charset="0"/>
                <a:cs typeface="Times New Roman" panose="02020603050405020304" pitchFamily="18" charset="0"/>
              </a:rPr>
              <a:t>KULÜPLERİNE NASIL ÜYE OLUNUR?</a:t>
            </a:r>
            <a:endParaRPr lang="tr-TR"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Wingdings" panose="05000000000000000000" pitchFamily="2" charset="2"/>
              <a:buChar char="Ø"/>
            </a:pPr>
            <a:r>
              <a:rPr lang="tr-TR" sz="1600" dirty="0" smtClean="0">
                <a:latin typeface="Times New Roman" panose="02020603050405020304" pitchFamily="18" charset="0"/>
                <a:ea typeface="Calibri" panose="020F0502020204030204" pitchFamily="34" charset="0"/>
                <a:cs typeface="Times New Roman" panose="02020603050405020304" pitchFamily="18" charset="0"/>
              </a:rPr>
              <a:t>Öğrenci kulüpleri; </a:t>
            </a:r>
            <a:r>
              <a:rPr lang="tr-TR" sz="1600" dirty="0">
                <a:latin typeface="Times New Roman" panose="02020603050405020304" pitchFamily="18" charset="0"/>
                <a:ea typeface="Calibri" panose="020F0502020204030204" pitchFamily="34" charset="0"/>
                <a:cs typeface="Times New Roman" panose="02020603050405020304" pitchFamily="18" charset="0"/>
              </a:rPr>
              <a:t>Kuruluş, Çalışma </a:t>
            </a:r>
            <a:r>
              <a:rPr lang="tr-TR" sz="1600" dirty="0" smtClean="0">
                <a:latin typeface="Times New Roman" panose="02020603050405020304" pitchFamily="18" charset="0"/>
                <a:ea typeface="Calibri" panose="020F0502020204030204" pitchFamily="34" charset="0"/>
                <a:cs typeface="Times New Roman" panose="02020603050405020304" pitchFamily="18" charset="0"/>
              </a:rPr>
              <a:t>,Usul </a:t>
            </a:r>
            <a:r>
              <a:rPr lang="tr-TR" sz="1600" dirty="0">
                <a:latin typeface="Times New Roman" panose="02020603050405020304" pitchFamily="18" charset="0"/>
                <a:ea typeface="Calibri" panose="020F0502020204030204" pitchFamily="34" charset="0"/>
                <a:cs typeface="Times New Roman" panose="02020603050405020304" pitchFamily="18" charset="0"/>
              </a:rPr>
              <a:t>ve </a:t>
            </a:r>
            <a:r>
              <a:rPr lang="tr-TR" sz="1600" dirty="0" smtClean="0">
                <a:latin typeface="Times New Roman" panose="02020603050405020304" pitchFamily="18" charset="0"/>
                <a:ea typeface="Calibri" panose="020F0502020204030204" pitchFamily="34" charset="0"/>
                <a:cs typeface="Times New Roman" panose="02020603050405020304" pitchFamily="18" charset="0"/>
              </a:rPr>
              <a:t>Esasları </a:t>
            </a:r>
            <a:r>
              <a:rPr lang="tr-TR" sz="1600" dirty="0">
                <a:latin typeface="Times New Roman" panose="02020603050405020304" pitchFamily="18" charset="0"/>
                <a:ea typeface="Calibri" panose="020F0502020204030204" pitchFamily="34" charset="0"/>
                <a:cs typeface="Times New Roman" panose="02020603050405020304" pitchFamily="18" charset="0"/>
              </a:rPr>
              <a:t>yönergesi doğrultusunda faaliyet gösterirler</a:t>
            </a:r>
            <a:r>
              <a:rPr lang="tr-TR" sz="1600" dirty="0" smtClean="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buFont typeface="Wingdings" panose="05000000000000000000" pitchFamily="2" charset="2"/>
              <a:buChar char="Ø"/>
            </a:pPr>
            <a:r>
              <a:rPr lang="tr-TR" sz="1600" dirty="0" smtClean="0">
                <a:latin typeface="Times New Roman" panose="02020603050405020304" pitchFamily="18" charset="0"/>
                <a:cs typeface="Times New Roman" panose="02020603050405020304" pitchFamily="18" charset="0"/>
              </a:rPr>
              <a:t>Birimimizce </a:t>
            </a:r>
            <a:r>
              <a:rPr lang="tr-TR" sz="1600" dirty="0">
                <a:latin typeface="Times New Roman" panose="02020603050405020304" pitchFamily="18" charset="0"/>
                <a:cs typeface="Times New Roman" panose="02020603050405020304" pitchFamily="18" charset="0"/>
              </a:rPr>
              <a:t>her </a:t>
            </a:r>
            <a:r>
              <a:rPr lang="tr-TR" sz="1600" dirty="0" smtClean="0">
                <a:latin typeface="Times New Roman" panose="02020603050405020304" pitchFamily="18" charset="0"/>
                <a:cs typeface="Times New Roman" panose="02020603050405020304" pitchFamily="18" charset="0"/>
              </a:rPr>
              <a:t>eğitim- öğretim  </a:t>
            </a:r>
            <a:r>
              <a:rPr lang="tr-TR" sz="1600" dirty="0">
                <a:latin typeface="Times New Roman" panose="02020603050405020304" pitchFamily="18" charset="0"/>
                <a:cs typeface="Times New Roman" panose="02020603050405020304" pitchFamily="18" charset="0"/>
              </a:rPr>
              <a:t>yılı başlangıcında bütün kulüplerin kendilerini yeni gelen </a:t>
            </a:r>
            <a:r>
              <a:rPr lang="tr-TR" sz="1600" dirty="0" smtClean="0">
                <a:latin typeface="Times New Roman" panose="02020603050405020304" pitchFamily="18" charset="0"/>
                <a:cs typeface="Times New Roman" panose="02020603050405020304" pitchFamily="18" charset="0"/>
              </a:rPr>
              <a:t>öğrencilerine tanıttıkları </a:t>
            </a:r>
            <a:r>
              <a:rPr lang="tr-TR" sz="1600" dirty="0">
                <a:latin typeface="Times New Roman" panose="02020603050405020304" pitchFamily="18" charset="0"/>
                <a:cs typeface="Times New Roman" panose="02020603050405020304" pitchFamily="18" charset="0"/>
              </a:rPr>
              <a:t>“Tanıtım Standı Haftası” </a:t>
            </a:r>
            <a:r>
              <a:rPr lang="tr-TR" sz="1600" dirty="0" smtClean="0">
                <a:latin typeface="Times New Roman" panose="02020603050405020304" pitchFamily="18" charset="0"/>
                <a:cs typeface="Times New Roman" panose="02020603050405020304" pitchFamily="18" charset="0"/>
              </a:rPr>
              <a:t> düzenlenir. </a:t>
            </a:r>
          </a:p>
          <a:p>
            <a:pPr marL="285750" indent="-285750" algn="just">
              <a:buFont typeface="Wingdings" panose="05000000000000000000" pitchFamily="2" charset="2"/>
              <a:buChar char="Ø"/>
            </a:pPr>
            <a:r>
              <a:rPr lang="tr-TR" sz="1600" dirty="0" smtClean="0">
                <a:latin typeface="Times New Roman" panose="02020603050405020304" pitchFamily="18" charset="0"/>
                <a:cs typeface="Times New Roman" panose="02020603050405020304" pitchFamily="18" charset="0"/>
              </a:rPr>
              <a:t>Merkezi </a:t>
            </a:r>
            <a:r>
              <a:rPr lang="tr-TR" sz="1600" dirty="0">
                <a:latin typeface="Times New Roman" panose="02020603050405020304" pitchFamily="18" charset="0"/>
                <a:cs typeface="Times New Roman" panose="02020603050405020304" pitchFamily="18" charset="0"/>
              </a:rPr>
              <a:t>K</a:t>
            </a:r>
            <a:r>
              <a:rPr lang="tr-TR" sz="1600" dirty="0" smtClean="0">
                <a:latin typeface="Times New Roman" panose="02020603050405020304" pitchFamily="18" charset="0"/>
                <a:cs typeface="Times New Roman" panose="02020603050405020304" pitchFamily="18" charset="0"/>
              </a:rPr>
              <a:t>afeterya </a:t>
            </a:r>
            <a:r>
              <a:rPr lang="tr-TR" sz="1600" dirty="0">
                <a:latin typeface="Times New Roman" panose="02020603050405020304" pitchFamily="18" charset="0"/>
                <a:cs typeface="Times New Roman" panose="02020603050405020304" pitchFamily="18" charset="0"/>
              </a:rPr>
              <a:t>Ö</a:t>
            </a:r>
            <a:r>
              <a:rPr lang="tr-TR" sz="1600" dirty="0" smtClean="0">
                <a:latin typeface="Times New Roman" panose="02020603050405020304" pitchFamily="18" charset="0"/>
                <a:cs typeface="Times New Roman" panose="02020603050405020304" pitchFamily="18" charset="0"/>
              </a:rPr>
              <a:t>ğrenci </a:t>
            </a:r>
            <a:r>
              <a:rPr lang="tr-TR" sz="1600" dirty="0">
                <a:latin typeface="Times New Roman" panose="02020603050405020304" pitchFamily="18" charset="0"/>
                <a:cs typeface="Times New Roman" panose="02020603050405020304" pitchFamily="18" charset="0"/>
              </a:rPr>
              <a:t>Y</a:t>
            </a:r>
            <a:r>
              <a:rPr lang="tr-TR" sz="1600" dirty="0" smtClean="0">
                <a:latin typeface="Times New Roman" panose="02020603050405020304" pitchFamily="18" charset="0"/>
                <a:cs typeface="Times New Roman" panose="02020603050405020304" pitchFamily="18" charset="0"/>
              </a:rPr>
              <a:t>emekhanesi önündeki </a:t>
            </a:r>
            <a:r>
              <a:rPr lang="tr-TR" sz="1600" dirty="0">
                <a:latin typeface="Times New Roman" panose="02020603050405020304" pitchFamily="18" charset="0"/>
                <a:cs typeface="Times New Roman" panose="02020603050405020304" pitchFamily="18" charset="0"/>
              </a:rPr>
              <a:t>alanda </a:t>
            </a:r>
            <a:r>
              <a:rPr lang="tr-TR" sz="1600" dirty="0" smtClean="0">
                <a:latin typeface="Times New Roman" panose="02020603050405020304" pitchFamily="18" charset="0"/>
                <a:cs typeface="Times New Roman" panose="02020603050405020304" pitchFamily="18" charset="0"/>
              </a:rPr>
              <a:t>gerçekleştirilen bu etkinlik sayesinde tüm  </a:t>
            </a:r>
            <a:r>
              <a:rPr lang="tr-TR" sz="1600" dirty="0">
                <a:latin typeface="Times New Roman" panose="02020603050405020304" pitchFamily="18" charset="0"/>
                <a:cs typeface="Times New Roman" panose="02020603050405020304" pitchFamily="18" charset="0"/>
              </a:rPr>
              <a:t>kulüpler </a:t>
            </a:r>
            <a:r>
              <a:rPr lang="tr-TR" sz="1600" dirty="0" err="1">
                <a:latin typeface="Times New Roman" panose="02020603050405020304" pitchFamily="18" charset="0"/>
                <a:cs typeface="Times New Roman" panose="02020603050405020304" pitchFamily="18" charset="0"/>
              </a:rPr>
              <a:t>stand</a:t>
            </a:r>
            <a:r>
              <a:rPr lang="tr-TR" sz="1600" dirty="0">
                <a:latin typeface="Times New Roman" panose="02020603050405020304" pitchFamily="18" charset="0"/>
                <a:cs typeface="Times New Roman" panose="02020603050405020304" pitchFamily="18" charset="0"/>
              </a:rPr>
              <a:t>  açarak </a:t>
            </a:r>
            <a:r>
              <a:rPr lang="tr-TR" sz="1600" dirty="0" smtClean="0">
                <a:latin typeface="Times New Roman" panose="02020603050405020304" pitchFamily="18" charset="0"/>
                <a:cs typeface="Times New Roman" panose="02020603050405020304" pitchFamily="18" charset="0"/>
              </a:rPr>
              <a:t>kulüpler kendilerini tanıtır ve üye </a:t>
            </a:r>
            <a:r>
              <a:rPr lang="tr-TR" sz="1600" dirty="0">
                <a:latin typeface="Times New Roman" panose="02020603050405020304" pitchFamily="18" charset="0"/>
                <a:cs typeface="Times New Roman" panose="02020603050405020304" pitchFamily="18" charset="0"/>
              </a:rPr>
              <a:t>olmak isteyenlerin kulüp üyeliklerini gerçekleştirirler.</a:t>
            </a:r>
          </a:p>
          <a:p>
            <a:pPr marL="285750" indent="-285750" algn="jus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Üyelik için her kulüp yönetiminin belirlemiş olduğu ve üyeler tarafından makbuz karşılığında yılda 1 kez olmak üzere üyelik  aidatı öderler bunun yanı sıra  bir adet fotoğraf ve kimlik bilgilerini de kayıt için kulüp yönetimine verirler.</a:t>
            </a:r>
          </a:p>
          <a:p>
            <a:pPr marL="285750" indent="-285750" algn="just">
              <a:buFont typeface="Wingdings" panose="05000000000000000000" pitchFamily="2" charset="2"/>
              <a:buChar char="Ø"/>
            </a:pPr>
            <a:r>
              <a:rPr lang="tr-TR" sz="1600" dirty="0" smtClean="0">
                <a:latin typeface="Times New Roman" panose="02020603050405020304" pitchFamily="18" charset="0"/>
                <a:cs typeface="Times New Roman" panose="02020603050405020304" pitchFamily="18" charset="0"/>
              </a:rPr>
              <a:t>Birimimiz tarafından </a:t>
            </a:r>
            <a:r>
              <a:rPr lang="tr-TR" sz="1600" dirty="0">
                <a:latin typeface="Times New Roman" panose="02020603050405020304" pitchFamily="18" charset="0"/>
                <a:cs typeface="Times New Roman" panose="02020603050405020304" pitchFamily="18" charset="0"/>
              </a:rPr>
              <a:t>bu </a:t>
            </a:r>
            <a:r>
              <a:rPr lang="tr-TR" sz="1600" dirty="0" smtClean="0">
                <a:latin typeface="Times New Roman" panose="02020603050405020304" pitchFamily="18" charset="0"/>
                <a:cs typeface="Times New Roman" panose="02020603050405020304" pitchFamily="18" charset="0"/>
              </a:rPr>
              <a:t>etkinlikten sonra </a:t>
            </a:r>
            <a:r>
              <a:rPr lang="tr-TR" sz="1600" dirty="0">
                <a:latin typeface="Times New Roman" panose="02020603050405020304" pitchFamily="18" charset="0"/>
                <a:cs typeface="Times New Roman" panose="02020603050405020304" pitchFamily="18" charset="0"/>
              </a:rPr>
              <a:t>kulüplerin tüm defterleri ve kayıtları tarafımızca kontrol </a:t>
            </a:r>
            <a:r>
              <a:rPr lang="tr-TR" sz="1600" dirty="0" smtClean="0">
                <a:latin typeface="Times New Roman" panose="02020603050405020304" pitchFamily="18" charset="0"/>
                <a:cs typeface="Times New Roman" panose="02020603050405020304" pitchFamily="18" charset="0"/>
              </a:rPr>
              <a:t>edilir </a:t>
            </a:r>
            <a:r>
              <a:rPr lang="tr-TR" sz="1600" dirty="0">
                <a:latin typeface="Times New Roman" panose="02020603050405020304" pitchFamily="18" charset="0"/>
                <a:cs typeface="Times New Roman" panose="02020603050405020304" pitchFamily="18" charset="0"/>
              </a:rPr>
              <a:t>ve yapılacak olan Genel Kurul sonrası seçilen yeni yönetime verilmek  üzere teslim alınır.</a:t>
            </a:r>
          </a:p>
          <a:p>
            <a:pPr marL="285750" indent="-285750" algn="jus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Her kulüp tanıtım standı haftası </a:t>
            </a:r>
            <a:r>
              <a:rPr lang="tr-TR" sz="1600" dirty="0" smtClean="0">
                <a:latin typeface="Times New Roman" panose="02020603050405020304" pitchFamily="18" charset="0"/>
                <a:cs typeface="Times New Roman" panose="02020603050405020304" pitchFamily="18" charset="0"/>
              </a:rPr>
              <a:t>sonrasında birimimiz </a:t>
            </a:r>
            <a:r>
              <a:rPr lang="tr-TR" sz="1600" dirty="0">
                <a:latin typeface="Times New Roman" panose="02020603050405020304" pitchFamily="18" charset="0"/>
                <a:cs typeface="Times New Roman" panose="02020603050405020304" pitchFamily="18" charset="0"/>
              </a:rPr>
              <a:t>gözetiminde </a:t>
            </a:r>
            <a:r>
              <a:rPr lang="tr-TR" sz="1600" dirty="0" smtClean="0">
                <a:latin typeface="Times New Roman" panose="02020603050405020304" pitchFamily="18" charset="0"/>
                <a:cs typeface="Times New Roman" panose="02020603050405020304" pitchFamily="18" charset="0"/>
              </a:rPr>
              <a:t>Genel Kurulunu yapar ve her öğrenci yönetim kadrosu için aday olabilir. </a:t>
            </a:r>
          </a:p>
          <a:p>
            <a:pPr marL="285750" indent="-285750" algn="just">
              <a:buFont typeface="Wingdings" panose="05000000000000000000" pitchFamily="2" charset="2"/>
              <a:buChar char="Ø"/>
            </a:pPr>
            <a:r>
              <a:rPr lang="tr-TR" sz="1600" dirty="0" smtClean="0">
                <a:latin typeface="Times New Roman" panose="02020603050405020304" pitchFamily="18" charset="0"/>
                <a:cs typeface="Times New Roman" panose="02020603050405020304" pitchFamily="18" charset="0"/>
              </a:rPr>
              <a:t>Seçilen </a:t>
            </a:r>
            <a:r>
              <a:rPr lang="tr-TR" sz="1600" dirty="0">
                <a:latin typeface="Times New Roman" panose="02020603050405020304" pitchFamily="18" charset="0"/>
                <a:cs typeface="Times New Roman" panose="02020603050405020304" pitchFamily="18" charset="0"/>
              </a:rPr>
              <a:t>yeni yönetim mevzuatları gereği gerekli evrakları hazırlayıp birimimize teslim etmekle yükümlüdür. Bu evrakları teslim eden kulüp yönetimlerine daha önce birimimize vermiş oldukları defterleri ve kayıtları tutanak karşılığında zimmetli olarak teslim edilir.  Bu zaman zarfında kulüpler (Genel Kurul ile i</a:t>
            </a:r>
            <a:r>
              <a:rPr lang="tr-TR" sz="1600" dirty="0" smtClean="0">
                <a:latin typeface="Times New Roman" panose="02020603050405020304" pitchFamily="18" charset="0"/>
                <a:cs typeface="Times New Roman" panose="02020603050405020304" pitchFamily="18" charset="0"/>
              </a:rPr>
              <a:t>stenilen </a:t>
            </a:r>
            <a:r>
              <a:rPr lang="tr-TR" sz="1600" dirty="0">
                <a:latin typeface="Times New Roman" panose="02020603050405020304" pitchFamily="18" charset="0"/>
                <a:cs typeface="Times New Roman" panose="02020603050405020304" pitchFamily="18" charset="0"/>
              </a:rPr>
              <a:t>evrakları teslim ettikleri tarih arasında)  yeni üye kaydı alamazlar. (makbuzları ve defterleri </a:t>
            </a:r>
            <a:r>
              <a:rPr lang="tr-TR" sz="1600" dirty="0" err="1">
                <a:latin typeface="Times New Roman" panose="02020603050405020304" pitchFamily="18" charset="0"/>
                <a:cs typeface="Times New Roman" panose="02020603050405020304" pitchFamily="18" charset="0"/>
              </a:rPr>
              <a:t>ÖFB’de</a:t>
            </a:r>
            <a:r>
              <a:rPr lang="tr-TR" sz="1600" dirty="0">
                <a:latin typeface="Times New Roman" panose="02020603050405020304" pitchFamily="18" charset="0"/>
                <a:cs typeface="Times New Roman" panose="02020603050405020304" pitchFamily="18" charset="0"/>
              </a:rPr>
              <a:t> olduğu için) </a:t>
            </a:r>
            <a:endParaRPr lang="tr-TR" sz="16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sz="1600" dirty="0" smtClean="0">
                <a:latin typeface="Times New Roman" panose="02020603050405020304" pitchFamily="18" charset="0"/>
                <a:cs typeface="Times New Roman" panose="02020603050405020304" pitchFamily="18" charset="0"/>
              </a:rPr>
              <a:t>Bunun </a:t>
            </a:r>
            <a:r>
              <a:rPr lang="tr-TR" sz="1600" dirty="0">
                <a:latin typeface="Times New Roman" panose="02020603050405020304" pitchFamily="18" charset="0"/>
                <a:cs typeface="Times New Roman" panose="02020603050405020304" pitchFamily="18" charset="0"/>
              </a:rPr>
              <a:t>haricinde üniversitemiz öğrencileri </a:t>
            </a:r>
            <a:r>
              <a:rPr lang="tr-TR" sz="1600" dirty="0" smtClean="0">
                <a:latin typeface="Times New Roman" panose="02020603050405020304" pitchFamily="18" charset="0"/>
                <a:cs typeface="Times New Roman" panose="02020603050405020304" pitchFamily="18" charset="0"/>
              </a:rPr>
              <a:t>yıl </a:t>
            </a:r>
            <a:r>
              <a:rPr lang="tr-TR" sz="1600" dirty="0">
                <a:latin typeface="Times New Roman" panose="02020603050405020304" pitchFamily="18" charset="0"/>
                <a:cs typeface="Times New Roman" panose="02020603050405020304" pitchFamily="18" charset="0"/>
              </a:rPr>
              <a:t>içerisinde istedikleri tarihte istedikleri kulübe üye olma hakkına sahiptirler</a:t>
            </a:r>
            <a:r>
              <a:rPr lang="tr-TR" sz="16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Ø"/>
            </a:pPr>
            <a:r>
              <a:rPr lang="tr-TR" sz="1600" dirty="0" smtClean="0">
                <a:latin typeface="Times New Roman" panose="02020603050405020304" pitchFamily="18" charset="0"/>
                <a:cs typeface="Times New Roman" panose="02020603050405020304" pitchFamily="18" charset="0"/>
              </a:rPr>
              <a:t> Mezun </a:t>
            </a:r>
            <a:r>
              <a:rPr lang="tr-TR" sz="1600" dirty="0">
                <a:latin typeface="Times New Roman" panose="02020603050405020304" pitchFamily="18" charset="0"/>
                <a:cs typeface="Times New Roman" panose="02020603050405020304" pitchFamily="18" charset="0"/>
              </a:rPr>
              <a:t>olan öğrencilerimiz ise diledikleri taktirde fahri üye olarak kulüp üyeliklerini devam ettirebilir ama yönetime dahil olamazlar.</a:t>
            </a:r>
          </a:p>
          <a:p>
            <a:pPr marL="285750" indent="-285750">
              <a:lnSpc>
                <a:spcPct val="115000"/>
              </a:lnSpc>
              <a:spcAft>
                <a:spcPts val="1000"/>
              </a:spcAft>
              <a:buFont typeface="Wingdings" panose="05000000000000000000" pitchFamily="2" charset="2"/>
              <a:buChar char="Ø"/>
            </a:pPr>
            <a:endParaRPr lang="tr-TR" sz="1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10154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555804" y="252199"/>
            <a:ext cx="10515600" cy="551192"/>
          </a:xfrm>
        </p:spPr>
        <p:txBody>
          <a:bodyPr>
            <a:normAutofit/>
          </a:bodyPr>
          <a:lstStyle/>
          <a:p>
            <a:pPr algn="ctr"/>
            <a:r>
              <a:rPr lang="tr-TR" sz="3200" b="1" dirty="0" smtClean="0">
                <a:latin typeface="+mn-lt"/>
              </a:rPr>
              <a:t>ÖĞRENCİ KANTİNLERİ</a:t>
            </a:r>
            <a:endParaRPr lang="tr-TR" sz="3200" b="1" dirty="0">
              <a:latin typeface="+mn-lt"/>
            </a:endParaRPr>
          </a:p>
        </p:txBody>
      </p:sp>
      <p:sp>
        <p:nvSpPr>
          <p:cNvPr id="7" name="Metin Yer Tutucusu 6"/>
          <p:cNvSpPr>
            <a:spLocks noGrp="1"/>
          </p:cNvSpPr>
          <p:nvPr>
            <p:ph type="body" idx="1"/>
          </p:nvPr>
        </p:nvSpPr>
        <p:spPr>
          <a:xfrm>
            <a:off x="5813604" y="1173090"/>
            <a:ext cx="6072065" cy="5180503"/>
          </a:xfrm>
        </p:spPr>
        <p:txBody>
          <a:bodyPr>
            <a:normAutofit/>
          </a:bodyPr>
          <a:lstStyle/>
          <a:p>
            <a:pPr marL="342900" indent="-342900" algn="just">
              <a:buFont typeface="Wingdings" panose="05000000000000000000" pitchFamily="2" charset="2"/>
              <a:buChar char="Ø"/>
            </a:pPr>
            <a:r>
              <a:rPr lang="tr-TR" sz="2000" dirty="0">
                <a:solidFill>
                  <a:schemeClr val="tx1"/>
                </a:solidFill>
                <a:latin typeface="Times New Roman" panose="02020603050405020304" pitchFamily="18" charset="0"/>
                <a:cs typeface="Times New Roman" panose="02020603050405020304" pitchFamily="18" charset="0"/>
              </a:rPr>
              <a:t>Sağlık Kültür ve Spor Daire Başkanlığımıza bağlı 5</a:t>
            </a:r>
            <a:r>
              <a:rPr lang="tr-TR" sz="2000" dirty="0" smtClean="0">
                <a:solidFill>
                  <a:schemeClr val="tx1"/>
                </a:solidFill>
                <a:latin typeface="Times New Roman" panose="02020603050405020304" pitchFamily="18" charset="0"/>
                <a:cs typeface="Times New Roman" panose="02020603050405020304" pitchFamily="18" charset="0"/>
              </a:rPr>
              <a:t> </a:t>
            </a:r>
            <a:r>
              <a:rPr lang="tr-TR" sz="2000" dirty="0">
                <a:solidFill>
                  <a:schemeClr val="tx1"/>
                </a:solidFill>
                <a:latin typeface="Times New Roman" panose="02020603050405020304" pitchFamily="18" charset="0"/>
                <a:cs typeface="Times New Roman" panose="02020603050405020304" pitchFamily="18" charset="0"/>
              </a:rPr>
              <a:t>adet kantin bulunmaktadır. </a:t>
            </a:r>
          </a:p>
          <a:p>
            <a:pPr marL="342900" indent="-342900" algn="just">
              <a:buFont typeface="Wingdings" panose="05000000000000000000" pitchFamily="2" charset="2"/>
              <a:buChar char="Ø"/>
            </a:pPr>
            <a:r>
              <a:rPr lang="tr-TR" sz="2000" dirty="0" smtClean="0">
                <a:solidFill>
                  <a:schemeClr val="tx1"/>
                </a:solidFill>
                <a:latin typeface="Times New Roman" panose="02020603050405020304" pitchFamily="18" charset="0"/>
                <a:cs typeface="Times New Roman" panose="02020603050405020304" pitchFamily="18" charset="0"/>
              </a:rPr>
              <a:t>Üniversitemiz </a:t>
            </a:r>
            <a:r>
              <a:rPr lang="tr-TR" sz="2000" dirty="0">
                <a:solidFill>
                  <a:schemeClr val="tx1"/>
                </a:solidFill>
                <a:latin typeface="Times New Roman" panose="02020603050405020304" pitchFamily="18" charset="0"/>
                <a:cs typeface="Times New Roman" panose="02020603050405020304" pitchFamily="18" charset="0"/>
              </a:rPr>
              <a:t>öğrencilerinin gün içerisinde uygun fiyatlarla gıda ve içecek ihtiyaçlarını karşılamaları, boş vakitlerinde arkadaş ortamında toplu olarak kaynaşmalarını </a:t>
            </a:r>
            <a:r>
              <a:rPr lang="tr-TR" sz="2000" dirty="0" smtClean="0">
                <a:solidFill>
                  <a:schemeClr val="tx1"/>
                </a:solidFill>
                <a:latin typeface="Times New Roman" panose="02020603050405020304" pitchFamily="18" charset="0"/>
                <a:cs typeface="Times New Roman" panose="02020603050405020304" pitchFamily="18" charset="0"/>
              </a:rPr>
              <a:t>sağlamak </a:t>
            </a:r>
            <a:r>
              <a:rPr lang="tr-TR" sz="2000" dirty="0">
                <a:solidFill>
                  <a:schemeClr val="tx1"/>
                </a:solidFill>
                <a:latin typeface="Times New Roman" panose="02020603050405020304" pitchFamily="18" charset="0"/>
                <a:cs typeface="Times New Roman" panose="02020603050405020304" pitchFamily="18" charset="0"/>
              </a:rPr>
              <a:t>amacıyla </a:t>
            </a:r>
            <a:r>
              <a:rPr lang="tr-TR" sz="2000" dirty="0" smtClean="0">
                <a:solidFill>
                  <a:schemeClr val="tx1"/>
                </a:solidFill>
                <a:latin typeface="Times New Roman" panose="02020603050405020304" pitchFamily="18" charset="0"/>
                <a:cs typeface="Times New Roman" panose="02020603050405020304" pitchFamily="18" charset="0"/>
              </a:rPr>
              <a:t>üniversitemizin muhtelif noktalarında öğrenci kantinlerimiz bulunmaktadır. </a:t>
            </a:r>
          </a:p>
          <a:p>
            <a:pPr marL="342900" indent="-342900" algn="just">
              <a:buFont typeface="Wingdings" panose="05000000000000000000" pitchFamily="2" charset="2"/>
              <a:buChar char="Ø"/>
            </a:pPr>
            <a:r>
              <a:rPr lang="tr-TR" sz="2000" dirty="0" smtClean="0">
                <a:solidFill>
                  <a:schemeClr val="tx1"/>
                </a:solidFill>
                <a:latin typeface="Times New Roman" panose="02020603050405020304" pitchFamily="18" charset="0"/>
                <a:cs typeface="Times New Roman" panose="02020603050405020304" pitchFamily="18" charset="0"/>
              </a:rPr>
              <a:t>Kantinlerimizde </a:t>
            </a:r>
            <a:r>
              <a:rPr lang="tr-TR" sz="2000" dirty="0">
                <a:solidFill>
                  <a:schemeClr val="tx1"/>
                </a:solidFill>
                <a:latin typeface="Times New Roman" panose="02020603050405020304" pitchFamily="18" charset="0"/>
                <a:cs typeface="Times New Roman" panose="02020603050405020304" pitchFamily="18" charset="0"/>
              </a:rPr>
              <a:t>sıcak / soğuk içecek,  paketli ürün (bisküvi, çikolata, kek, kraker vb.) ve tost satışı yapılmaktadır. </a:t>
            </a:r>
            <a:endParaRPr lang="tr-TR" sz="2000" dirty="0" smtClean="0">
              <a:solidFill>
                <a:schemeClr val="tx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tr-TR" sz="2000" dirty="0" smtClean="0">
                <a:solidFill>
                  <a:schemeClr val="tx1"/>
                </a:solidFill>
                <a:latin typeface="Times New Roman" panose="02020603050405020304" pitchFamily="18" charset="0"/>
                <a:cs typeface="Times New Roman" panose="02020603050405020304" pitchFamily="18" charset="0"/>
              </a:rPr>
              <a:t>Kantinlerde </a:t>
            </a:r>
            <a:r>
              <a:rPr lang="tr-TR" sz="2000" dirty="0">
                <a:solidFill>
                  <a:schemeClr val="tx1"/>
                </a:solidFill>
                <a:latin typeface="Times New Roman" panose="02020603050405020304" pitchFamily="18" charset="0"/>
                <a:cs typeface="Times New Roman" panose="02020603050405020304" pitchFamily="18" charset="0"/>
              </a:rPr>
              <a:t>ürün satışı </a:t>
            </a:r>
            <a:r>
              <a:rPr lang="tr-TR" sz="2000" b="1" dirty="0">
                <a:solidFill>
                  <a:schemeClr val="tx1"/>
                </a:solidFill>
                <a:latin typeface="Times New Roman" panose="02020603050405020304" pitchFamily="18" charset="0"/>
                <a:cs typeface="Times New Roman" panose="02020603050405020304" pitchFamily="18" charset="0"/>
              </a:rPr>
              <a:t>kredi kartıyla </a:t>
            </a:r>
            <a:r>
              <a:rPr lang="tr-TR" sz="2000" dirty="0">
                <a:solidFill>
                  <a:schemeClr val="tx1"/>
                </a:solidFill>
                <a:latin typeface="Times New Roman" panose="02020603050405020304" pitchFamily="18" charset="0"/>
                <a:cs typeface="Times New Roman" panose="02020603050405020304" pitchFamily="18" charset="0"/>
              </a:rPr>
              <a:t>yapılmaktadır</a:t>
            </a:r>
            <a:r>
              <a:rPr lang="tr-TR" sz="2000" dirty="0" smtClean="0">
                <a:solidFill>
                  <a:schemeClr val="tx1"/>
                </a:solidFill>
                <a:latin typeface="Times New Roman" panose="02020603050405020304" pitchFamily="18" charset="0"/>
                <a:cs typeface="Times New Roman" panose="02020603050405020304" pitchFamily="18" charset="0"/>
              </a:rPr>
              <a:t>.</a:t>
            </a:r>
            <a:endParaRPr lang="tr-TR" sz="2000" dirty="0">
              <a:solidFill>
                <a:schemeClr val="tx1"/>
              </a:solidFill>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9907438" y="6303002"/>
            <a:ext cx="2284562" cy="36512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3728049" y="6326466"/>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ÖĞRENCİ KANTİNLERİ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15" name="AutoShape 2" descr="blob:https://web.whatsapp.com/afdd4e6c-4535-4372-93f1-2d58d847726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515605" y="1173090"/>
            <a:ext cx="4970795" cy="2031325"/>
          </a:xfrm>
          <a:prstGeom prst="rect">
            <a:avLst/>
          </a:prstGeom>
        </p:spPr>
        <p:txBody>
          <a:bodyPr wrap="square">
            <a:spAutoFit/>
          </a:bodyPr>
          <a:lstStyle/>
          <a:p>
            <a:pPr marL="285750" indent="-285750" algn="just">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Merkez R1 Kantini (Eğitim Fakültesi yanı)</a:t>
            </a:r>
          </a:p>
          <a:p>
            <a:pPr marL="285750" indent="-285750" algn="just">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Doğa Kafe (İktisadi ve İdari Bilimler Fakültesi yanı) </a:t>
            </a:r>
          </a:p>
          <a:p>
            <a:pPr marL="285750" indent="-285750" algn="just">
              <a:buFont typeface="Wingdings" panose="05000000000000000000" pitchFamily="2" charset="2"/>
              <a:buChar char="Ø"/>
            </a:pPr>
            <a:r>
              <a:rPr lang="tr-TR" dirty="0" err="1">
                <a:latin typeface="Times New Roman" panose="02020603050405020304" pitchFamily="18" charset="0"/>
                <a:cs typeface="Times New Roman" panose="02020603050405020304" pitchFamily="18" charset="0"/>
              </a:rPr>
              <a:t>Target</a:t>
            </a:r>
            <a:r>
              <a:rPr lang="tr-TR" dirty="0">
                <a:latin typeface="Times New Roman" panose="02020603050405020304" pitchFamily="18" charset="0"/>
                <a:cs typeface="Times New Roman" panose="02020603050405020304" pitchFamily="18" charset="0"/>
              </a:rPr>
              <a:t> Kafe ( Kampüs Ziraat Bankası karşısı)</a:t>
            </a:r>
          </a:p>
          <a:p>
            <a:pPr marL="285750" indent="-285750" algn="just">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Konservatuvar </a:t>
            </a:r>
            <a:r>
              <a:rPr lang="tr-TR" dirty="0" smtClean="0">
                <a:latin typeface="Times New Roman" panose="02020603050405020304" pitchFamily="18" charset="0"/>
                <a:cs typeface="Times New Roman" panose="02020603050405020304" pitchFamily="18" charset="0"/>
              </a:rPr>
              <a:t>Kantini </a:t>
            </a:r>
            <a:endParaRPr lang="tr-TR"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Spor Kafe ( Üniversite Migros Market arkası)</a:t>
            </a:r>
          </a:p>
          <a:p>
            <a:pPr marL="285750" indent="-285750" algn="just">
              <a:buFont typeface="Wingdings" panose="05000000000000000000" pitchFamily="2" charset="2"/>
              <a:buChar char="Ø"/>
            </a:pPr>
            <a:endParaRPr lang="tr-TR" alt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49218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465513" y="184799"/>
            <a:ext cx="11733413" cy="601662"/>
          </a:xfrm>
        </p:spPr>
        <p:txBody>
          <a:bodyPr>
            <a:normAutofit/>
          </a:bodyPr>
          <a:lstStyle/>
          <a:p>
            <a:pPr algn="ctr"/>
            <a:r>
              <a:rPr lang="tr-TR" sz="3200" b="1" dirty="0" smtClean="0">
                <a:latin typeface="+mn-lt"/>
              </a:rPr>
              <a:t>MERKEZİ KAFETERYA YÖNETİCİLİĞİ</a:t>
            </a:r>
            <a:endParaRPr lang="tr-TR" sz="3200" b="1" dirty="0">
              <a:latin typeface="+mn-lt"/>
            </a:endParaRPr>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MERKEZİ KAFETERYA YÖNETİCİLİĞİ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7" name="Dikdörtgen 6"/>
          <p:cNvSpPr/>
          <p:nvPr/>
        </p:nvSpPr>
        <p:spPr>
          <a:xfrm>
            <a:off x="-42461" y="5153264"/>
            <a:ext cx="6429894" cy="1200329"/>
          </a:xfrm>
          <a:prstGeom prst="rect">
            <a:avLst/>
          </a:prstGeom>
        </p:spPr>
        <p:txBody>
          <a:bodyPr wrap="square">
            <a:spAutoFit/>
          </a:bodyPr>
          <a:lstStyle/>
          <a:p>
            <a:endParaRPr lang="tr-TR" sz="1200" b="1" dirty="0" smtClean="0"/>
          </a:p>
          <a:p>
            <a:pPr marL="171450" indent="-171450" algn="jus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Merkezi Kafeterya da sunulan aylık yemek listesine ve yemek ücretlerine üniversitemiz  </a:t>
            </a:r>
            <a:r>
              <a:rPr lang="tr-TR" sz="1600" dirty="0">
                <a:latin typeface="Times New Roman" panose="02020603050405020304" pitchFamily="18" charset="0"/>
                <a:cs typeface="Times New Roman" panose="02020603050405020304" pitchFamily="18" charset="0"/>
                <a:hlinkClick r:id="rId2"/>
              </a:rPr>
              <a:t>www.cu.edu.tr</a:t>
            </a:r>
            <a:r>
              <a:rPr lang="tr-TR" sz="1600" dirty="0">
                <a:latin typeface="Times New Roman" panose="02020603050405020304" pitchFamily="18" charset="0"/>
                <a:cs typeface="Times New Roman" panose="02020603050405020304" pitchFamily="18" charset="0"/>
              </a:rPr>
              <a:t>  web adresinden ve Merkezi Kafeterya ya ait </a:t>
            </a:r>
            <a:r>
              <a:rPr lang="tr-TR" sz="1600" dirty="0">
                <a:latin typeface="Times New Roman" panose="02020603050405020304" pitchFamily="18" charset="0"/>
                <a:cs typeface="Times New Roman" panose="02020603050405020304" pitchFamily="18" charset="0"/>
                <a:hlinkClick r:id="rId3"/>
              </a:rPr>
              <a:t>https://yemekhane.cu.edu.tr/</a:t>
            </a:r>
            <a:r>
              <a:rPr lang="tr-TR" sz="1600" dirty="0">
                <a:latin typeface="Times New Roman" panose="02020603050405020304" pitchFamily="18" charset="0"/>
                <a:cs typeface="Times New Roman" panose="02020603050405020304" pitchFamily="18" charset="0"/>
              </a:rPr>
              <a:t>  web adresinden ulaşabilirsiniz.</a:t>
            </a:r>
          </a:p>
          <a:p>
            <a:endParaRPr lang="tr-TR" sz="1100" b="1" dirty="0"/>
          </a:p>
        </p:txBody>
      </p:sp>
      <p:pic>
        <p:nvPicPr>
          <p:cNvPr id="12" name="Resim 11"/>
          <p:cNvPicPr>
            <a:picLocks noChangeAspect="1"/>
          </p:cNvPicPr>
          <p:nvPr/>
        </p:nvPicPr>
        <p:blipFill>
          <a:blip r:embed="rId4"/>
          <a:stretch>
            <a:fillRect/>
          </a:stretch>
        </p:blipFill>
        <p:spPr>
          <a:xfrm>
            <a:off x="173192" y="3111926"/>
            <a:ext cx="3416530" cy="1996405"/>
          </a:xfrm>
          <a:prstGeom prst="rect">
            <a:avLst/>
          </a:prstGeom>
          <a:ln>
            <a:solidFill>
              <a:schemeClr val="bg1"/>
            </a:solidFill>
          </a:ln>
        </p:spPr>
      </p:pic>
      <p:sp>
        <p:nvSpPr>
          <p:cNvPr id="6" name="Sağ Ok 5"/>
          <p:cNvSpPr/>
          <p:nvPr/>
        </p:nvSpPr>
        <p:spPr>
          <a:xfrm>
            <a:off x="1443166" y="4110128"/>
            <a:ext cx="569344" cy="2070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p:cNvPicPr>
            <a:picLocks noChangeAspect="1"/>
          </p:cNvPicPr>
          <p:nvPr/>
        </p:nvPicPr>
        <p:blipFill>
          <a:blip r:embed="rId5"/>
          <a:stretch>
            <a:fillRect/>
          </a:stretch>
        </p:blipFill>
        <p:spPr>
          <a:xfrm>
            <a:off x="6497515" y="1088462"/>
            <a:ext cx="4982405" cy="4855138"/>
          </a:xfrm>
          <a:prstGeom prst="rect">
            <a:avLst/>
          </a:prstGeom>
        </p:spPr>
      </p:pic>
      <p:sp>
        <p:nvSpPr>
          <p:cNvPr id="13" name="Sol Ok 12"/>
          <p:cNvSpPr/>
          <p:nvPr/>
        </p:nvSpPr>
        <p:spPr>
          <a:xfrm>
            <a:off x="7498843" y="1837818"/>
            <a:ext cx="810883" cy="3364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1400" dirty="0"/>
          </a:p>
        </p:txBody>
      </p:sp>
      <p:pic>
        <p:nvPicPr>
          <p:cNvPr id="15" name="Picture 3"/>
          <p:cNvPicPr>
            <a:picLocks noChangeAspect="1" noChangeArrowheads="1"/>
          </p:cNvPicPr>
          <p:nvPr/>
        </p:nvPicPr>
        <p:blipFill>
          <a:blip r:embed="rId6" cstate="print"/>
          <a:srcRect/>
          <a:stretch>
            <a:fillRect/>
          </a:stretch>
        </p:blipFill>
        <p:spPr bwMode="auto">
          <a:xfrm>
            <a:off x="1229226" y="957801"/>
            <a:ext cx="4855051" cy="2154125"/>
          </a:xfrm>
          <a:prstGeom prst="rect">
            <a:avLst/>
          </a:prstGeom>
          <a:noFill/>
          <a:ln w="9525">
            <a:noFill/>
            <a:miter lim="800000"/>
            <a:headEnd/>
            <a:tailEnd/>
          </a:ln>
        </p:spPr>
      </p:pic>
      <p:sp>
        <p:nvSpPr>
          <p:cNvPr id="16" name="Sağ Ok 15"/>
          <p:cNvSpPr/>
          <p:nvPr/>
        </p:nvSpPr>
        <p:spPr>
          <a:xfrm>
            <a:off x="4478388" y="1840329"/>
            <a:ext cx="450142" cy="1657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414939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555804" y="252199"/>
            <a:ext cx="10515600" cy="551192"/>
          </a:xfrm>
        </p:spPr>
        <p:txBody>
          <a:bodyPr>
            <a:normAutofit/>
          </a:bodyPr>
          <a:lstStyle/>
          <a:p>
            <a:pPr algn="ctr"/>
            <a:r>
              <a:rPr lang="tr-TR" sz="3200" b="1" dirty="0" smtClean="0">
                <a:latin typeface="+mn-lt"/>
              </a:rPr>
              <a:t>KISMİ ZAMANLI ÖĞRENCİ </a:t>
            </a:r>
            <a:endParaRPr lang="tr-TR" sz="3200" b="1" dirty="0">
              <a:latin typeface="+mn-lt"/>
            </a:endParaRPr>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9907438" y="6303002"/>
            <a:ext cx="2284562" cy="36512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3728049" y="6326466"/>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KISMİ ZAMANLI ÖĞRENCİ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15" name="AutoShape 2" descr="blob:https://web.whatsapp.com/afdd4e6c-4535-4372-93f1-2d58d847726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Metin Yer Tutucusu 5"/>
          <p:cNvSpPr>
            <a:spLocks noGrp="1"/>
          </p:cNvSpPr>
          <p:nvPr>
            <p:ph type="body" idx="1"/>
          </p:nvPr>
        </p:nvSpPr>
        <p:spPr>
          <a:xfrm>
            <a:off x="460375" y="4661182"/>
            <a:ext cx="10923617" cy="1103582"/>
          </a:xfrm>
        </p:spPr>
        <p:txBody>
          <a:bodyPr/>
          <a:lstStyle/>
          <a:p>
            <a:pPr algn="just"/>
            <a:r>
              <a:rPr lang="tr-TR" dirty="0">
                <a:solidFill>
                  <a:schemeClr val="tx1"/>
                </a:solidFill>
                <a:latin typeface="Times New Roman" panose="02020603050405020304" pitchFamily="18" charset="0"/>
                <a:cs typeface="Times New Roman" panose="02020603050405020304" pitchFamily="18" charset="0"/>
              </a:rPr>
              <a:t>Öğrencilerimizin, ü</a:t>
            </a:r>
            <a:r>
              <a:rPr lang="tr-TR" dirty="0" smtClean="0">
                <a:solidFill>
                  <a:schemeClr val="tx1"/>
                </a:solidFill>
                <a:latin typeface="Times New Roman" panose="02020603050405020304" pitchFamily="18" charset="0"/>
                <a:cs typeface="Times New Roman" panose="02020603050405020304" pitchFamily="18" charset="0"/>
              </a:rPr>
              <a:t>niversitemizin </a:t>
            </a:r>
            <a:r>
              <a:rPr lang="tr-TR" dirty="0">
                <a:solidFill>
                  <a:schemeClr val="tx1"/>
                </a:solidFill>
                <a:latin typeface="Times New Roman" panose="02020603050405020304" pitchFamily="18" charset="0"/>
                <a:cs typeface="Times New Roman" panose="02020603050405020304" pitchFamily="18" charset="0"/>
              </a:rPr>
              <a:t>çeşitli birimlerinde kısmi zamanlı işlerde görev almaları </a:t>
            </a:r>
            <a:r>
              <a:rPr lang="tr-TR" dirty="0" smtClean="0">
                <a:solidFill>
                  <a:schemeClr val="tx1"/>
                </a:solidFill>
                <a:latin typeface="Times New Roman" panose="02020603050405020304" pitchFamily="18" charset="0"/>
                <a:cs typeface="Times New Roman" panose="02020603050405020304" pitchFamily="18" charset="0"/>
              </a:rPr>
              <a:t>sağlanarak </a:t>
            </a:r>
            <a:r>
              <a:rPr lang="tr-TR" dirty="0">
                <a:solidFill>
                  <a:schemeClr val="tx1"/>
                </a:solidFill>
                <a:latin typeface="Times New Roman" panose="02020603050405020304" pitchFamily="18" charset="0"/>
                <a:cs typeface="Times New Roman" panose="02020603050405020304" pitchFamily="18" charset="0"/>
              </a:rPr>
              <a:t>mezuniyet sonrası kariyer ve iş hayatına dair tecrübeler elde etme olanağı sunulmaktadır. </a:t>
            </a:r>
          </a:p>
        </p:txBody>
      </p:sp>
      <p:pic>
        <p:nvPicPr>
          <p:cNvPr id="3" name="Resim 2"/>
          <p:cNvPicPr>
            <a:picLocks noChangeAspect="1"/>
          </p:cNvPicPr>
          <p:nvPr/>
        </p:nvPicPr>
        <p:blipFill>
          <a:blip r:embed="rId2"/>
          <a:stretch>
            <a:fillRect/>
          </a:stretch>
        </p:blipFill>
        <p:spPr>
          <a:xfrm>
            <a:off x="922768" y="1225585"/>
            <a:ext cx="10006070" cy="3214530"/>
          </a:xfrm>
          <a:prstGeom prst="rect">
            <a:avLst/>
          </a:prstGeom>
        </p:spPr>
      </p:pic>
      <p:sp>
        <p:nvSpPr>
          <p:cNvPr id="12" name="Sağ Ok 11"/>
          <p:cNvSpPr/>
          <p:nvPr/>
        </p:nvSpPr>
        <p:spPr>
          <a:xfrm rot="20451466">
            <a:off x="3740784" y="2454182"/>
            <a:ext cx="1052449" cy="255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446070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555804" y="252199"/>
            <a:ext cx="10515600" cy="551192"/>
          </a:xfrm>
        </p:spPr>
        <p:txBody>
          <a:bodyPr>
            <a:normAutofit/>
          </a:bodyPr>
          <a:lstStyle/>
          <a:p>
            <a:pPr algn="ctr"/>
            <a:r>
              <a:rPr lang="tr-TR" sz="3200" b="1" dirty="0" smtClean="0">
                <a:latin typeface="Calibri" panose="020F0502020204030204" pitchFamily="34" charset="0"/>
                <a:ea typeface="Calibri" panose="020F0502020204030204" pitchFamily="34" charset="0"/>
                <a:cs typeface="Calibri" panose="020F0502020204030204" pitchFamily="34" charset="0"/>
              </a:rPr>
              <a:t>KISMİ ZAMANLI ÖĞRENCİ </a:t>
            </a:r>
            <a:endParaRPr lang="tr-TR" sz="32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9907438" y="6303002"/>
            <a:ext cx="2284562" cy="36512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3728049" y="6326466"/>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KISMİ ZAMANLI ÖĞRENCİ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15" name="AutoShape 2" descr="blob:https://web.whatsapp.com/afdd4e6c-4535-4372-93f1-2d58d847726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Metin Yer Tutucusu 5"/>
          <p:cNvSpPr>
            <a:spLocks noGrp="1"/>
          </p:cNvSpPr>
          <p:nvPr>
            <p:ph type="body" idx="1"/>
          </p:nvPr>
        </p:nvSpPr>
        <p:spPr>
          <a:xfrm>
            <a:off x="225425" y="1000664"/>
            <a:ext cx="11549631" cy="5218981"/>
          </a:xfrm>
        </p:spPr>
        <p:txBody>
          <a:bodyPr>
            <a:normAutofit fontScale="70000" lnSpcReduction="20000"/>
          </a:bodyPr>
          <a:lstStyle/>
          <a:p>
            <a:pPr algn="just"/>
            <a:endParaRPr lang="tr-TR" dirty="0" smtClean="0">
              <a:solidFill>
                <a:schemeClr val="tx1"/>
              </a:solidFill>
            </a:endParaRPr>
          </a:p>
          <a:p>
            <a:pPr marL="342900" indent="-342900" algn="just">
              <a:buFont typeface="Wingdings" panose="05000000000000000000" pitchFamily="2" charset="2"/>
              <a:buChar char="Ø"/>
            </a:pPr>
            <a:r>
              <a:rPr lang="tr-TR" sz="2600" dirty="0" smtClean="0">
                <a:solidFill>
                  <a:schemeClr val="tx1"/>
                </a:solidFill>
                <a:latin typeface="Times New Roman" panose="02020603050405020304" pitchFamily="18" charset="0"/>
                <a:cs typeface="Times New Roman" panose="02020603050405020304" pitchFamily="18" charset="0"/>
              </a:rPr>
              <a:t>Üniversitemiz </a:t>
            </a:r>
            <a:r>
              <a:rPr lang="tr-TR" sz="2600" dirty="0">
                <a:solidFill>
                  <a:schemeClr val="tx1"/>
                </a:solidFill>
                <a:latin typeface="Times New Roman" panose="02020603050405020304" pitchFamily="18" charset="0"/>
                <a:cs typeface="Times New Roman" panose="02020603050405020304" pitchFamily="18" charset="0"/>
              </a:rPr>
              <a:t>bünyesinde eğitim alan maddi durumu zayıf öğrencilere destek maksadıyla çeşitli burs hizmetleri verilmektedir. </a:t>
            </a:r>
            <a:r>
              <a:rPr lang="tr-TR" sz="2600" dirty="0" smtClean="0">
                <a:solidFill>
                  <a:schemeClr val="tx1"/>
                </a:solidFill>
                <a:latin typeface="Times New Roman" panose="02020603050405020304" pitchFamily="18" charset="0"/>
                <a:cs typeface="Times New Roman" panose="02020603050405020304" pitchFamily="18" charset="0"/>
              </a:rPr>
              <a:t>Kısmi </a:t>
            </a:r>
            <a:r>
              <a:rPr lang="tr-TR" sz="2600" dirty="0">
                <a:solidFill>
                  <a:schemeClr val="tx1"/>
                </a:solidFill>
                <a:latin typeface="Times New Roman" panose="02020603050405020304" pitchFamily="18" charset="0"/>
                <a:cs typeface="Times New Roman" panose="02020603050405020304" pitchFamily="18" charset="0"/>
              </a:rPr>
              <a:t>Zamanlı Çalışma modeli de öğrencilere sağlanan maddi desteklerden biridir. </a:t>
            </a:r>
            <a:endParaRPr lang="tr-TR" sz="2600" dirty="0" smtClean="0">
              <a:solidFill>
                <a:schemeClr val="tx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tr-TR" sz="2600" dirty="0">
                <a:solidFill>
                  <a:schemeClr val="tx1"/>
                </a:solidFill>
                <a:latin typeface="Times New Roman" panose="02020603050405020304" pitchFamily="18" charset="0"/>
                <a:cs typeface="Times New Roman" panose="02020603050405020304" pitchFamily="18" charset="0"/>
              </a:rPr>
              <a:t>Kısmi Zamanlı Öğrenci çalıştırmak isteyen birimler Sağlık Kültür ve Spor Daire Başkanlığına talep ettikleri öğrenci sayı ve niteliklerini resmi yazışmalarla bildirirler.</a:t>
            </a:r>
          </a:p>
          <a:p>
            <a:pPr marL="342900" indent="-342900" algn="just">
              <a:buFont typeface="Wingdings" panose="05000000000000000000" pitchFamily="2" charset="2"/>
              <a:buChar char="Ø"/>
            </a:pPr>
            <a:r>
              <a:rPr lang="tr-TR" sz="2600" dirty="0">
                <a:solidFill>
                  <a:schemeClr val="tx1"/>
                </a:solidFill>
                <a:latin typeface="Times New Roman" panose="02020603050405020304" pitchFamily="18" charset="0"/>
                <a:cs typeface="Times New Roman" panose="02020603050405020304" pitchFamily="18" charset="0"/>
              </a:rPr>
              <a:t>Öğrenci talepleri uygun görülen birimler Kısmi Zamanlı Öğrenci </a:t>
            </a:r>
            <a:r>
              <a:rPr lang="tr-TR" sz="2600" dirty="0" err="1" smtClean="0">
                <a:solidFill>
                  <a:schemeClr val="tx1"/>
                </a:solidFill>
                <a:latin typeface="Times New Roman" panose="02020603050405020304" pitchFamily="18" charset="0"/>
                <a:cs typeface="Times New Roman" panose="02020603050405020304" pitchFamily="18" charset="0"/>
              </a:rPr>
              <a:t>Modülü’nden</a:t>
            </a:r>
            <a:r>
              <a:rPr lang="tr-TR" sz="2600" dirty="0" smtClean="0">
                <a:solidFill>
                  <a:schemeClr val="tx1"/>
                </a:solidFill>
                <a:latin typeface="Times New Roman" panose="02020603050405020304" pitchFamily="18" charset="0"/>
                <a:cs typeface="Times New Roman" panose="02020603050405020304" pitchFamily="18" charset="0"/>
              </a:rPr>
              <a:t> </a:t>
            </a:r>
            <a:r>
              <a:rPr lang="tr-TR" sz="2600" dirty="0">
                <a:solidFill>
                  <a:schemeClr val="tx1"/>
                </a:solidFill>
                <a:latin typeface="Times New Roman" panose="02020603050405020304" pitchFamily="18" charset="0"/>
                <a:cs typeface="Times New Roman" panose="02020603050405020304" pitchFamily="18" charset="0"/>
              </a:rPr>
              <a:t>giriş yaparak ilan edilmesi istenen öğrenci sayıları, nitelikleri, başvuru süresi, mülakat yeri ve zamanı gibi bilgileri doldururlar. </a:t>
            </a:r>
            <a:endParaRPr lang="tr-TR" sz="2600" dirty="0" smtClean="0">
              <a:solidFill>
                <a:schemeClr val="tx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tr-TR" sz="2600" dirty="0">
                <a:solidFill>
                  <a:schemeClr val="tx1"/>
                </a:solidFill>
                <a:latin typeface="Times New Roman" panose="02020603050405020304" pitchFamily="18" charset="0"/>
                <a:cs typeface="Times New Roman" panose="02020603050405020304" pitchFamily="18" charset="0"/>
              </a:rPr>
              <a:t>Öğrenci talebi uygun görülen birimlerin ilan metni kontrol edilerek ilanı uygun görülenler onaylanır. Onaylanan ilanla ilgili bilgiler burslar modülünde kayıtlı öğrencilere mesaj yoluyla iletilir.</a:t>
            </a:r>
          </a:p>
          <a:p>
            <a:pPr marL="342900" indent="-342900" algn="just">
              <a:buFont typeface="Wingdings" panose="05000000000000000000" pitchFamily="2" charset="2"/>
              <a:buChar char="Ø"/>
            </a:pPr>
            <a:r>
              <a:rPr lang="tr-TR" sz="2600" dirty="0" smtClean="0">
                <a:solidFill>
                  <a:schemeClr val="tx1"/>
                </a:solidFill>
                <a:latin typeface="Times New Roman" panose="02020603050405020304" pitchFamily="18" charset="0"/>
                <a:cs typeface="Times New Roman" panose="02020603050405020304" pitchFamily="18" charset="0"/>
              </a:rPr>
              <a:t>Kısmi </a:t>
            </a:r>
            <a:r>
              <a:rPr lang="tr-TR" sz="2600" dirty="0">
                <a:solidFill>
                  <a:schemeClr val="tx1"/>
                </a:solidFill>
                <a:latin typeface="Times New Roman" panose="02020603050405020304" pitchFamily="18" charset="0"/>
                <a:cs typeface="Times New Roman" panose="02020603050405020304" pitchFamily="18" charset="0"/>
              </a:rPr>
              <a:t>Zamanlı </a:t>
            </a:r>
            <a:r>
              <a:rPr lang="tr-TR" sz="2600" dirty="0" smtClean="0">
                <a:solidFill>
                  <a:schemeClr val="tx1"/>
                </a:solidFill>
                <a:latin typeface="Times New Roman" panose="02020603050405020304" pitchFamily="18" charset="0"/>
                <a:cs typeface="Times New Roman" panose="02020603050405020304" pitchFamily="18" charset="0"/>
              </a:rPr>
              <a:t>çalışmak </a:t>
            </a:r>
            <a:r>
              <a:rPr lang="tr-TR" sz="2600" dirty="0">
                <a:solidFill>
                  <a:schemeClr val="tx1"/>
                </a:solidFill>
                <a:latin typeface="Times New Roman" panose="02020603050405020304" pitchFamily="18" charset="0"/>
                <a:cs typeface="Times New Roman" panose="02020603050405020304" pitchFamily="18" charset="0"/>
              </a:rPr>
              <a:t>isteyen öğrencilerimiz Çukurova Üniversitesi Sağlık Kültür ve Spor Daire Başkanlığı </a:t>
            </a:r>
            <a:r>
              <a:rPr lang="tr-TR" sz="2600" dirty="0" smtClean="0">
                <a:solidFill>
                  <a:schemeClr val="tx1"/>
                </a:solidFill>
                <a:latin typeface="Times New Roman" panose="02020603050405020304" pitchFamily="18" charset="0"/>
                <a:cs typeface="Times New Roman" panose="02020603050405020304" pitchFamily="18" charset="0"/>
              </a:rPr>
              <a:t>Web </a:t>
            </a:r>
            <a:r>
              <a:rPr lang="tr-TR" sz="2600" b="1" dirty="0" smtClean="0">
                <a:solidFill>
                  <a:schemeClr val="tx1"/>
                </a:solidFill>
                <a:latin typeface="Times New Roman" panose="02020603050405020304" pitchFamily="18" charset="0"/>
                <a:cs typeface="Times New Roman" panose="02020603050405020304" pitchFamily="18" charset="0"/>
              </a:rPr>
              <a:t>sks.cu.edu.tr</a:t>
            </a:r>
            <a:r>
              <a:rPr lang="tr-TR" sz="2600" dirty="0" smtClean="0">
                <a:solidFill>
                  <a:schemeClr val="tx1"/>
                </a:solidFill>
                <a:latin typeface="Times New Roman" panose="02020603050405020304" pitchFamily="18" charset="0"/>
                <a:cs typeface="Times New Roman" panose="02020603050405020304" pitchFamily="18" charset="0"/>
              </a:rPr>
              <a:t> adresinden </a:t>
            </a:r>
            <a:r>
              <a:rPr lang="tr-TR" sz="2600" dirty="0">
                <a:solidFill>
                  <a:schemeClr val="tx1"/>
                </a:solidFill>
                <a:latin typeface="Times New Roman" panose="02020603050405020304" pitchFamily="18" charset="0"/>
                <a:cs typeface="Times New Roman" panose="02020603050405020304" pitchFamily="18" charset="0"/>
              </a:rPr>
              <a:t>Kısmi </a:t>
            </a:r>
            <a:r>
              <a:rPr lang="tr-TR" sz="2600" dirty="0" smtClean="0">
                <a:solidFill>
                  <a:schemeClr val="tx1"/>
                </a:solidFill>
                <a:latin typeface="Times New Roman" panose="02020603050405020304" pitchFamily="18" charset="0"/>
                <a:cs typeface="Times New Roman" panose="02020603050405020304" pitchFamily="18" charset="0"/>
              </a:rPr>
              <a:t>Zamanlı </a:t>
            </a:r>
            <a:r>
              <a:rPr lang="tr-TR" sz="2600" dirty="0">
                <a:solidFill>
                  <a:schemeClr val="tx1"/>
                </a:solidFill>
                <a:latin typeface="Times New Roman" panose="02020603050405020304" pitchFamily="18" charset="0"/>
                <a:cs typeface="Times New Roman" panose="02020603050405020304" pitchFamily="18" charset="0"/>
              </a:rPr>
              <a:t>Öğrenci Başvuru/Destek </a:t>
            </a:r>
            <a:r>
              <a:rPr lang="tr-TR" sz="2600" dirty="0" err="1" smtClean="0">
                <a:solidFill>
                  <a:schemeClr val="tx1"/>
                </a:solidFill>
                <a:latin typeface="Times New Roman" panose="02020603050405020304" pitchFamily="18" charset="0"/>
                <a:cs typeface="Times New Roman" panose="02020603050405020304" pitchFamily="18" charset="0"/>
              </a:rPr>
              <a:t>Modülü’ne</a:t>
            </a:r>
            <a:r>
              <a:rPr lang="tr-TR" sz="2600" dirty="0" smtClean="0">
                <a:solidFill>
                  <a:schemeClr val="tx1"/>
                </a:solidFill>
                <a:latin typeface="Times New Roman" panose="02020603050405020304" pitchFamily="18" charset="0"/>
                <a:cs typeface="Times New Roman" panose="02020603050405020304" pitchFamily="18" charset="0"/>
              </a:rPr>
              <a:t> </a:t>
            </a:r>
            <a:r>
              <a:rPr lang="tr-TR" sz="2600" dirty="0">
                <a:solidFill>
                  <a:schemeClr val="tx1"/>
                </a:solidFill>
                <a:latin typeface="Times New Roman" panose="02020603050405020304" pitchFamily="18" charset="0"/>
                <a:cs typeface="Times New Roman" panose="02020603050405020304" pitchFamily="18" charset="0"/>
              </a:rPr>
              <a:t>girerek burslar sekmesinden yeni kayıt oluşturmaları gerekmektedir. </a:t>
            </a:r>
            <a:endParaRPr lang="tr-TR" sz="2600" dirty="0" smtClean="0">
              <a:solidFill>
                <a:schemeClr val="tx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tr-TR" sz="2600" dirty="0" smtClean="0">
                <a:solidFill>
                  <a:schemeClr val="tx1"/>
                </a:solidFill>
                <a:latin typeface="Times New Roman" panose="02020603050405020304" pitchFamily="18" charset="0"/>
                <a:cs typeface="Times New Roman" panose="02020603050405020304" pitchFamily="18" charset="0"/>
              </a:rPr>
              <a:t>Yeni </a:t>
            </a:r>
            <a:r>
              <a:rPr lang="tr-TR" sz="2600" dirty="0">
                <a:solidFill>
                  <a:schemeClr val="tx1"/>
                </a:solidFill>
                <a:latin typeface="Times New Roman" panose="02020603050405020304" pitchFamily="18" charset="0"/>
                <a:cs typeface="Times New Roman" panose="02020603050405020304" pitchFamily="18" charset="0"/>
              </a:rPr>
              <a:t>kayıt oluşturan öğrenciler sisteme girerek doldurulması istenen (Kişisel Bilgiler, Eğitim, Aile, Bilgi Becerilerini, İş deneyimleri vb.) bilgileri burslar modülüne kayıt ederler. </a:t>
            </a:r>
          </a:p>
          <a:p>
            <a:pPr marL="342900" indent="-342900" algn="just">
              <a:buFont typeface="Wingdings" panose="05000000000000000000" pitchFamily="2" charset="2"/>
              <a:buChar char="Ø"/>
            </a:pPr>
            <a:r>
              <a:rPr lang="tr-TR" sz="2600" dirty="0" smtClean="0">
                <a:solidFill>
                  <a:schemeClr val="tx1"/>
                </a:solidFill>
                <a:latin typeface="Times New Roman" panose="02020603050405020304" pitchFamily="18" charset="0"/>
                <a:cs typeface="Times New Roman" panose="02020603050405020304" pitchFamily="18" charset="0"/>
              </a:rPr>
              <a:t>Bununla </a:t>
            </a:r>
            <a:r>
              <a:rPr lang="tr-TR" sz="2600" dirty="0">
                <a:solidFill>
                  <a:schemeClr val="tx1"/>
                </a:solidFill>
                <a:latin typeface="Times New Roman" panose="02020603050405020304" pitchFamily="18" charset="0"/>
                <a:cs typeface="Times New Roman" panose="02020603050405020304" pitchFamily="18" charset="0"/>
              </a:rPr>
              <a:t>beraber öğrenciler Sağlık Kültür ve Spor Daire Başkanlığının w</a:t>
            </a:r>
            <a:r>
              <a:rPr lang="tr-TR" sz="2600" dirty="0" smtClean="0">
                <a:solidFill>
                  <a:schemeClr val="tx1"/>
                </a:solidFill>
                <a:latin typeface="Times New Roman" panose="02020603050405020304" pitchFamily="18" charset="0"/>
                <a:cs typeface="Times New Roman" panose="02020603050405020304" pitchFamily="18" charset="0"/>
              </a:rPr>
              <a:t>eb </a:t>
            </a:r>
            <a:r>
              <a:rPr lang="tr-TR" sz="2600" dirty="0">
                <a:solidFill>
                  <a:schemeClr val="tx1"/>
                </a:solidFill>
                <a:latin typeface="Times New Roman" panose="02020603050405020304" pitchFamily="18" charset="0"/>
                <a:cs typeface="Times New Roman" panose="02020603050405020304" pitchFamily="18" charset="0"/>
              </a:rPr>
              <a:t>sayfasında bulunan Kısmi Zamanlı Öğrenci Destek Modülü içerisindeki ilanlar kısmından yayınlanan ilanları da görebilirler. </a:t>
            </a:r>
            <a:endParaRPr lang="tr-TR" sz="2600" dirty="0" smtClean="0">
              <a:solidFill>
                <a:schemeClr val="tx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tr-TR" sz="2600" dirty="0">
                <a:solidFill>
                  <a:schemeClr val="tx1"/>
                </a:solidFill>
                <a:latin typeface="Times New Roman" panose="02020603050405020304" pitchFamily="18" charset="0"/>
                <a:cs typeface="Times New Roman" panose="02020603050405020304" pitchFamily="18" charset="0"/>
              </a:rPr>
              <a:t>K</a:t>
            </a:r>
            <a:r>
              <a:rPr lang="tr-TR" sz="2600" dirty="0" smtClean="0">
                <a:solidFill>
                  <a:schemeClr val="tx1"/>
                </a:solidFill>
                <a:latin typeface="Times New Roman" panose="02020603050405020304" pitchFamily="18" charset="0"/>
                <a:cs typeface="Times New Roman" panose="02020603050405020304" pitchFamily="18" charset="0"/>
              </a:rPr>
              <a:t>ısmi </a:t>
            </a:r>
            <a:r>
              <a:rPr lang="tr-TR" sz="2600" dirty="0">
                <a:solidFill>
                  <a:schemeClr val="tx1"/>
                </a:solidFill>
                <a:latin typeface="Times New Roman" panose="02020603050405020304" pitchFamily="18" charset="0"/>
                <a:cs typeface="Times New Roman" panose="02020603050405020304" pitchFamily="18" charset="0"/>
              </a:rPr>
              <a:t>Zamanlı Çalışmak isteyen öğrenciler açılan ilanlara burslar modülü üzerinden başvuruda bulunur. </a:t>
            </a:r>
            <a:endParaRPr lang="tr-TR" sz="2600" dirty="0" smtClean="0">
              <a:solidFill>
                <a:schemeClr val="tx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tr-TR" sz="2600" dirty="0" smtClean="0">
                <a:solidFill>
                  <a:schemeClr val="tx1"/>
                </a:solidFill>
                <a:latin typeface="Times New Roman" panose="02020603050405020304" pitchFamily="18" charset="0"/>
                <a:cs typeface="Times New Roman" panose="02020603050405020304" pitchFamily="18" charset="0"/>
              </a:rPr>
              <a:t>Mülakat </a:t>
            </a:r>
            <a:r>
              <a:rPr lang="tr-TR" sz="2600" dirty="0">
                <a:solidFill>
                  <a:schemeClr val="tx1"/>
                </a:solidFill>
                <a:latin typeface="Times New Roman" panose="02020603050405020304" pitchFamily="18" charset="0"/>
                <a:cs typeface="Times New Roman" panose="02020603050405020304" pitchFamily="18" charset="0"/>
              </a:rPr>
              <a:t>tarihinde öğrenciler birimin ilanda belirtmiş olduğu gün, saat ve yerde mülakata girerler. </a:t>
            </a:r>
            <a:endParaRPr lang="tr-TR" sz="2600" dirty="0" smtClean="0">
              <a:solidFill>
                <a:schemeClr val="tx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tr-TR" sz="2600" dirty="0" smtClean="0">
                <a:solidFill>
                  <a:schemeClr val="tx1"/>
                </a:solidFill>
                <a:latin typeface="Times New Roman" panose="02020603050405020304" pitchFamily="18" charset="0"/>
                <a:cs typeface="Times New Roman" panose="02020603050405020304" pitchFamily="18" charset="0"/>
              </a:rPr>
              <a:t>Mülakat </a:t>
            </a:r>
            <a:r>
              <a:rPr lang="tr-TR" sz="2600" dirty="0">
                <a:solidFill>
                  <a:schemeClr val="tx1"/>
                </a:solidFill>
                <a:latin typeface="Times New Roman" panose="02020603050405020304" pitchFamily="18" charset="0"/>
                <a:cs typeface="Times New Roman" panose="02020603050405020304" pitchFamily="18" charset="0"/>
              </a:rPr>
              <a:t>sonucunda hak kazanan öğrencilerin isim listesi bir tutanakla Sağlık Kültür ve Spor Daire B</a:t>
            </a:r>
            <a:r>
              <a:rPr lang="tr-TR" sz="2600" dirty="0" smtClean="0">
                <a:solidFill>
                  <a:schemeClr val="tx1"/>
                </a:solidFill>
                <a:latin typeface="Times New Roman" panose="02020603050405020304" pitchFamily="18" charset="0"/>
                <a:cs typeface="Times New Roman" panose="02020603050405020304" pitchFamily="18" charset="0"/>
              </a:rPr>
              <a:t>aşkanlığına </a:t>
            </a:r>
            <a:r>
              <a:rPr lang="tr-TR" sz="2600" dirty="0">
                <a:solidFill>
                  <a:schemeClr val="tx1"/>
                </a:solidFill>
                <a:latin typeface="Times New Roman" panose="02020603050405020304" pitchFamily="18" charset="0"/>
                <a:cs typeface="Times New Roman" panose="02020603050405020304" pitchFamily="18" charset="0"/>
              </a:rPr>
              <a:t>iletilir.</a:t>
            </a:r>
          </a:p>
        </p:txBody>
      </p:sp>
    </p:spTree>
    <p:extLst>
      <p:ext uri="{BB962C8B-B14F-4D97-AF65-F5344CB8AC3E}">
        <p14:creationId xmlns:p14="http://schemas.microsoft.com/office/powerpoint/2010/main" val="4189631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555804" y="252199"/>
            <a:ext cx="10515600" cy="551192"/>
          </a:xfrm>
        </p:spPr>
        <p:txBody>
          <a:bodyPr>
            <a:normAutofit/>
          </a:bodyPr>
          <a:lstStyle/>
          <a:p>
            <a:pPr algn="ctr"/>
            <a:r>
              <a:rPr lang="tr-TR" sz="3200" b="1" dirty="0" smtClean="0">
                <a:latin typeface="Calibri" panose="020F0502020204030204" pitchFamily="34" charset="0"/>
                <a:ea typeface="Calibri" panose="020F0502020204030204" pitchFamily="34" charset="0"/>
                <a:cs typeface="Calibri" panose="020F0502020204030204" pitchFamily="34" charset="0"/>
              </a:rPr>
              <a:t>KISMİ ZAMANLI ÖĞRENCİ </a:t>
            </a:r>
            <a:endParaRPr lang="tr-TR" sz="32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9907438" y="6303002"/>
            <a:ext cx="2284562" cy="36512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3728049" y="6326466"/>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KISMİ ZAMANLI ÖĞRENCİ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15" name="AutoShape 2" descr="blob:https://web.whatsapp.com/afdd4e6c-4535-4372-93f1-2d58d847726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Metin Yer Tutucusu 5"/>
          <p:cNvSpPr>
            <a:spLocks noGrp="1"/>
          </p:cNvSpPr>
          <p:nvPr>
            <p:ph type="body" idx="1"/>
          </p:nvPr>
        </p:nvSpPr>
        <p:spPr>
          <a:xfrm>
            <a:off x="225425" y="1000664"/>
            <a:ext cx="11549631" cy="5218981"/>
          </a:xfrm>
        </p:spPr>
        <p:txBody>
          <a:bodyPr>
            <a:normAutofit fontScale="47500" lnSpcReduction="20000"/>
          </a:bodyPr>
          <a:lstStyle/>
          <a:p>
            <a:pPr algn="just"/>
            <a:endParaRPr lang="tr-TR" dirty="0" smtClean="0">
              <a:solidFill>
                <a:schemeClr val="tx1"/>
              </a:solidFill>
            </a:endParaRPr>
          </a:p>
          <a:p>
            <a:r>
              <a:rPr lang="tr-TR" dirty="0">
                <a:solidFill>
                  <a:schemeClr val="tx1"/>
                </a:solidFill>
                <a:latin typeface="Times New Roman" panose="02020603050405020304" pitchFamily="18" charset="0"/>
                <a:cs typeface="Times New Roman" panose="02020603050405020304" pitchFamily="18" charset="0"/>
              </a:rPr>
              <a:t>Mülakat sonunda hak kazanan öğrenciler </a:t>
            </a:r>
          </a:p>
          <a:p>
            <a:r>
              <a:rPr lang="tr-TR" dirty="0">
                <a:solidFill>
                  <a:schemeClr val="tx1"/>
                </a:solidFill>
                <a:latin typeface="Times New Roman" panose="02020603050405020304" pitchFamily="18" charset="0"/>
                <a:cs typeface="Times New Roman" panose="02020603050405020304" pitchFamily="18" charset="0"/>
              </a:rPr>
              <a:t> </a:t>
            </a:r>
            <a:endParaRPr lang="tr-TR" dirty="0" smtClean="0">
              <a:solidFill>
                <a:schemeClr val="tx1"/>
              </a:solidFill>
              <a:latin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Ø"/>
            </a:pPr>
            <a:r>
              <a:rPr lang="tr-TR" dirty="0" smtClean="0">
                <a:solidFill>
                  <a:schemeClr val="tx1"/>
                </a:solidFill>
                <a:latin typeface="Times New Roman" panose="02020603050405020304" pitchFamily="18" charset="0"/>
                <a:cs typeface="Times New Roman" panose="02020603050405020304" pitchFamily="18" charset="0"/>
              </a:rPr>
              <a:t>Öğrenci Belgesi</a:t>
            </a:r>
          </a:p>
          <a:p>
            <a:pPr marL="342900" lvl="0" indent="-342900">
              <a:buFont typeface="Wingdings" panose="05000000000000000000" pitchFamily="2" charset="2"/>
              <a:buChar char="Ø"/>
            </a:pPr>
            <a:r>
              <a:rPr lang="tr-TR" dirty="0" smtClean="0">
                <a:solidFill>
                  <a:schemeClr val="tx1"/>
                </a:solidFill>
                <a:latin typeface="Times New Roman" panose="02020603050405020304" pitchFamily="18" charset="0"/>
                <a:cs typeface="Times New Roman" panose="02020603050405020304" pitchFamily="18" charset="0"/>
              </a:rPr>
              <a:t>Vesikalık </a:t>
            </a:r>
            <a:r>
              <a:rPr lang="tr-TR" dirty="0">
                <a:solidFill>
                  <a:schemeClr val="tx1"/>
                </a:solidFill>
                <a:latin typeface="Times New Roman" panose="02020603050405020304" pitchFamily="18" charset="0"/>
                <a:cs typeface="Times New Roman" panose="02020603050405020304" pitchFamily="18" charset="0"/>
              </a:rPr>
              <a:t>Resim </a:t>
            </a:r>
          </a:p>
          <a:p>
            <a:pPr marL="342900" lvl="0" indent="-342900">
              <a:buFont typeface="Wingdings" panose="05000000000000000000" pitchFamily="2" charset="2"/>
              <a:buChar char="Ø"/>
            </a:pPr>
            <a:r>
              <a:rPr lang="tr-TR" dirty="0">
                <a:solidFill>
                  <a:schemeClr val="tx1"/>
                </a:solidFill>
                <a:latin typeface="Times New Roman" panose="02020603050405020304" pitchFamily="18" charset="0"/>
                <a:cs typeface="Times New Roman" panose="02020603050405020304" pitchFamily="18" charset="0"/>
              </a:rPr>
              <a:t>Disiplin cezası alıp almadığına dair belge</a:t>
            </a:r>
          </a:p>
          <a:p>
            <a:pPr marL="342900" lvl="0" indent="-342900">
              <a:buFont typeface="Wingdings" panose="05000000000000000000" pitchFamily="2" charset="2"/>
              <a:buChar char="Ø"/>
            </a:pPr>
            <a:r>
              <a:rPr lang="tr-TR" dirty="0" smtClean="0">
                <a:solidFill>
                  <a:schemeClr val="tx1"/>
                </a:solidFill>
                <a:latin typeface="Times New Roman" panose="02020603050405020304" pitchFamily="18" charset="0"/>
                <a:cs typeface="Times New Roman" panose="02020603050405020304" pitchFamily="18" charset="0"/>
              </a:rPr>
              <a:t>E- </a:t>
            </a:r>
            <a:r>
              <a:rPr lang="tr-TR" dirty="0">
                <a:solidFill>
                  <a:schemeClr val="tx1"/>
                </a:solidFill>
                <a:latin typeface="Times New Roman" panose="02020603050405020304" pitchFamily="18" charset="0"/>
                <a:cs typeface="Times New Roman" panose="02020603050405020304" pitchFamily="18" charset="0"/>
              </a:rPr>
              <a:t>devletten veya </a:t>
            </a:r>
            <a:r>
              <a:rPr lang="tr-TR" dirty="0" smtClean="0">
                <a:solidFill>
                  <a:schemeClr val="tx1"/>
                </a:solidFill>
                <a:latin typeface="Times New Roman" panose="02020603050405020304" pitchFamily="18" charset="0"/>
                <a:cs typeface="Times New Roman" panose="02020603050405020304" pitchFamily="18" charset="0"/>
              </a:rPr>
              <a:t>SGK’ den </a:t>
            </a:r>
            <a:r>
              <a:rPr lang="tr-TR" dirty="0">
                <a:solidFill>
                  <a:schemeClr val="tx1"/>
                </a:solidFill>
                <a:latin typeface="Times New Roman" panose="02020603050405020304" pitchFamily="18" charset="0"/>
                <a:cs typeface="Times New Roman" panose="02020603050405020304" pitchFamily="18" charset="0"/>
              </a:rPr>
              <a:t>alınmış güncel tarihli Sağlık Provizyon Belgesi</a:t>
            </a:r>
          </a:p>
          <a:p>
            <a:pPr marL="342900" lvl="0" indent="-342900">
              <a:buFont typeface="Wingdings" panose="05000000000000000000" pitchFamily="2" charset="2"/>
              <a:buChar char="Ø"/>
            </a:pPr>
            <a:r>
              <a:rPr lang="tr-TR" dirty="0">
                <a:solidFill>
                  <a:schemeClr val="tx1"/>
                </a:solidFill>
                <a:latin typeface="Times New Roman" panose="02020603050405020304" pitchFamily="18" charset="0"/>
                <a:cs typeface="Times New Roman" panose="02020603050405020304" pitchFamily="18" charset="0"/>
              </a:rPr>
              <a:t>Kampüs Kartlarına ait IBAN numarası</a:t>
            </a:r>
          </a:p>
          <a:p>
            <a:pPr marL="342900" lvl="0" indent="-342900">
              <a:buFont typeface="Wingdings" panose="05000000000000000000" pitchFamily="2" charset="2"/>
              <a:buChar char="Ø"/>
            </a:pPr>
            <a:r>
              <a:rPr lang="tr-TR" dirty="0">
                <a:solidFill>
                  <a:schemeClr val="tx1"/>
                </a:solidFill>
                <a:latin typeface="Times New Roman" panose="02020603050405020304" pitchFamily="18" charset="0"/>
                <a:cs typeface="Times New Roman" panose="02020603050405020304" pitchFamily="18" charset="0"/>
              </a:rPr>
              <a:t>Kimlik Fotokopisi</a:t>
            </a:r>
          </a:p>
          <a:p>
            <a:pPr marL="342900" lvl="0" indent="-342900">
              <a:buFont typeface="Wingdings" panose="05000000000000000000" pitchFamily="2" charset="2"/>
              <a:buChar char="Ø"/>
            </a:pPr>
            <a:r>
              <a:rPr lang="tr-TR" dirty="0">
                <a:solidFill>
                  <a:schemeClr val="tx1"/>
                </a:solidFill>
                <a:latin typeface="Times New Roman" panose="02020603050405020304" pitchFamily="18" charset="0"/>
                <a:cs typeface="Times New Roman" panose="02020603050405020304" pitchFamily="18" charset="0"/>
              </a:rPr>
              <a:t>Kısmi Zamanlı Öğrenci Çalıştırma Sözleşmesi </a:t>
            </a:r>
            <a:r>
              <a:rPr lang="tr-TR" dirty="0" smtClean="0">
                <a:solidFill>
                  <a:schemeClr val="tx1"/>
                </a:solidFill>
                <a:latin typeface="Times New Roman" panose="02020603050405020304" pitchFamily="18" charset="0"/>
                <a:cs typeface="Times New Roman" panose="02020603050405020304" pitchFamily="18" charset="0"/>
              </a:rPr>
              <a:t>(Daire Başkanlığında verilecektir.)</a:t>
            </a:r>
            <a:endParaRPr lang="tr-TR" dirty="0">
              <a:solidFill>
                <a:schemeClr val="tx1"/>
              </a:solidFill>
              <a:latin typeface="Times New Roman" panose="02020603050405020304" pitchFamily="18" charset="0"/>
              <a:cs typeface="Times New Roman" panose="02020603050405020304" pitchFamily="18" charset="0"/>
            </a:endParaRPr>
          </a:p>
          <a:p>
            <a:r>
              <a:rPr lang="tr-TR" dirty="0">
                <a:solidFill>
                  <a:schemeClr val="tx1"/>
                </a:solidFill>
                <a:latin typeface="Times New Roman" panose="02020603050405020304" pitchFamily="18" charset="0"/>
                <a:cs typeface="Times New Roman" panose="02020603050405020304" pitchFamily="18" charset="0"/>
              </a:rPr>
              <a:t> </a:t>
            </a:r>
          </a:p>
          <a:p>
            <a:pPr marL="342900" algn="just">
              <a:lnSpc>
                <a:spcPct val="120000"/>
              </a:lnSpc>
              <a:buFont typeface="Wingdings" panose="05000000000000000000" pitchFamily="2" charset="2"/>
              <a:buChar char="Ø"/>
            </a:pPr>
            <a:r>
              <a:rPr lang="tr-TR" sz="2900" dirty="0">
                <a:solidFill>
                  <a:schemeClr val="tx1"/>
                </a:solidFill>
                <a:latin typeface="Times New Roman" panose="02020603050405020304" pitchFamily="18" charset="0"/>
                <a:cs typeface="Times New Roman" panose="02020603050405020304" pitchFamily="18" charset="0"/>
              </a:rPr>
              <a:t>Belgelerden </a:t>
            </a:r>
            <a:r>
              <a:rPr lang="tr-TR" sz="2900" dirty="0" smtClean="0">
                <a:solidFill>
                  <a:schemeClr val="tx1"/>
                </a:solidFill>
                <a:latin typeface="Times New Roman" panose="02020603050405020304" pitchFamily="18" charset="0"/>
                <a:cs typeface="Times New Roman" panose="02020603050405020304" pitchFamily="18" charset="0"/>
              </a:rPr>
              <a:t>birer </a:t>
            </a:r>
            <a:r>
              <a:rPr lang="tr-TR" sz="2900" dirty="0">
                <a:solidFill>
                  <a:schemeClr val="tx1"/>
                </a:solidFill>
                <a:latin typeface="Times New Roman" panose="02020603050405020304" pitchFamily="18" charset="0"/>
                <a:cs typeface="Times New Roman" panose="02020603050405020304" pitchFamily="18" charset="0"/>
              </a:rPr>
              <a:t>adet hazırlayarak imzaya sunulmak üzere </a:t>
            </a:r>
            <a:r>
              <a:rPr lang="tr-TR" sz="2900" dirty="0" smtClean="0">
                <a:solidFill>
                  <a:schemeClr val="tx1"/>
                </a:solidFill>
                <a:latin typeface="Times New Roman" panose="02020603050405020304" pitchFamily="18" charset="0"/>
                <a:cs typeface="Times New Roman" panose="02020603050405020304" pitchFamily="18" charset="0"/>
              </a:rPr>
              <a:t>Üniversitemiz Rektörlük İdari Birimler binası içerisinde bulunan Sağlık Kültür ve Spor Daire Başkanlığında bulunan Kısmi </a:t>
            </a:r>
            <a:r>
              <a:rPr lang="tr-TR" sz="2900" dirty="0">
                <a:solidFill>
                  <a:schemeClr val="tx1"/>
                </a:solidFill>
                <a:latin typeface="Times New Roman" panose="02020603050405020304" pitchFamily="18" charset="0"/>
                <a:cs typeface="Times New Roman" panose="02020603050405020304" pitchFamily="18" charset="0"/>
              </a:rPr>
              <a:t>Zamanlı Öğrenci Çalıştırma Birimine teslim edeceklerdir. </a:t>
            </a:r>
            <a:endParaRPr lang="tr-TR" sz="2900" dirty="0" smtClean="0">
              <a:solidFill>
                <a:schemeClr val="tx1"/>
              </a:solidFill>
              <a:latin typeface="Times New Roman" panose="02020603050405020304" pitchFamily="18" charset="0"/>
              <a:cs typeface="Times New Roman" panose="02020603050405020304" pitchFamily="18" charset="0"/>
            </a:endParaRPr>
          </a:p>
          <a:p>
            <a:pPr marL="342900" algn="just">
              <a:lnSpc>
                <a:spcPct val="120000"/>
              </a:lnSpc>
              <a:buFont typeface="Wingdings" panose="05000000000000000000" pitchFamily="2" charset="2"/>
              <a:buChar char="Ø"/>
            </a:pPr>
            <a:r>
              <a:rPr lang="tr-TR" sz="2900" dirty="0" smtClean="0">
                <a:solidFill>
                  <a:schemeClr val="tx1"/>
                </a:solidFill>
                <a:latin typeface="Times New Roman" panose="02020603050405020304" pitchFamily="18" charset="0"/>
                <a:cs typeface="Times New Roman" panose="02020603050405020304" pitchFamily="18" charset="0"/>
              </a:rPr>
              <a:t>Sağlık </a:t>
            </a:r>
            <a:r>
              <a:rPr lang="tr-TR" sz="2900" dirty="0">
                <a:solidFill>
                  <a:schemeClr val="tx1"/>
                </a:solidFill>
                <a:latin typeface="Times New Roman" panose="02020603050405020304" pitchFamily="18" charset="0"/>
                <a:cs typeface="Times New Roman" panose="02020603050405020304" pitchFamily="18" charset="0"/>
              </a:rPr>
              <a:t>Kültür ve Spor Daire </a:t>
            </a:r>
            <a:r>
              <a:rPr lang="tr-TR" sz="2900" dirty="0" smtClean="0">
                <a:solidFill>
                  <a:schemeClr val="tx1"/>
                </a:solidFill>
                <a:latin typeface="Times New Roman" panose="02020603050405020304" pitchFamily="18" charset="0"/>
                <a:cs typeface="Times New Roman" panose="02020603050405020304" pitchFamily="18" charset="0"/>
              </a:rPr>
              <a:t>Başkanının </a:t>
            </a:r>
            <a:r>
              <a:rPr lang="tr-TR" sz="2900" dirty="0">
                <a:solidFill>
                  <a:schemeClr val="tx1"/>
                </a:solidFill>
                <a:latin typeface="Times New Roman" panose="02020603050405020304" pitchFamily="18" charset="0"/>
                <a:cs typeface="Times New Roman" panose="02020603050405020304" pitchFamily="18" charset="0"/>
              </a:rPr>
              <a:t>onayından çıkan belge sahibi öğrenciler İş Kazası ve Meslek Hastalıklarına Karşı Sigorta </a:t>
            </a:r>
            <a:r>
              <a:rPr lang="tr-TR" sz="2900" dirty="0" smtClean="0">
                <a:solidFill>
                  <a:schemeClr val="tx1"/>
                </a:solidFill>
                <a:latin typeface="Times New Roman" panose="02020603050405020304" pitchFamily="18" charset="0"/>
                <a:cs typeface="Times New Roman" panose="02020603050405020304" pitchFamily="18" charset="0"/>
              </a:rPr>
              <a:t>girişi yapılmak </a:t>
            </a:r>
            <a:r>
              <a:rPr lang="tr-TR" sz="2900" dirty="0">
                <a:solidFill>
                  <a:schemeClr val="tx1"/>
                </a:solidFill>
                <a:latin typeface="Times New Roman" panose="02020603050405020304" pitchFamily="18" charset="0"/>
                <a:cs typeface="Times New Roman" panose="02020603050405020304" pitchFamily="18" charset="0"/>
              </a:rPr>
              <a:t>üzere </a:t>
            </a:r>
            <a:r>
              <a:rPr lang="tr-TR" sz="2900" dirty="0" smtClean="0">
                <a:solidFill>
                  <a:schemeClr val="tx1"/>
                </a:solidFill>
                <a:latin typeface="Times New Roman" panose="02020603050405020304" pitchFamily="18" charset="0"/>
                <a:cs typeface="Times New Roman" panose="02020603050405020304" pitchFamily="18" charset="0"/>
              </a:rPr>
              <a:t>Kısmi Zamanlı </a:t>
            </a:r>
            <a:r>
              <a:rPr lang="tr-TR" sz="2900" dirty="0">
                <a:solidFill>
                  <a:schemeClr val="tx1"/>
                </a:solidFill>
                <a:latin typeface="Times New Roman" panose="02020603050405020304" pitchFamily="18" charset="0"/>
                <a:cs typeface="Times New Roman" panose="02020603050405020304" pitchFamily="18" charset="0"/>
              </a:rPr>
              <a:t>Öğrenci Çalıştırma Birimine gelirler. Sigorta girişleri yapılan öğrenciler sigorta girişini takip eden ilk iş gününde </a:t>
            </a:r>
            <a:r>
              <a:rPr lang="tr-TR" sz="2900" dirty="0" smtClean="0">
                <a:solidFill>
                  <a:schemeClr val="tx1"/>
                </a:solidFill>
                <a:latin typeface="Times New Roman" panose="02020603050405020304" pitchFamily="18" charset="0"/>
                <a:cs typeface="Times New Roman" panose="02020603050405020304" pitchFamily="18" charset="0"/>
              </a:rPr>
              <a:t>kısmi </a:t>
            </a:r>
            <a:r>
              <a:rPr lang="tr-TR" sz="2900" dirty="0">
                <a:solidFill>
                  <a:schemeClr val="tx1"/>
                </a:solidFill>
                <a:latin typeface="Times New Roman" panose="02020603050405020304" pitchFamily="18" charset="0"/>
                <a:cs typeface="Times New Roman" panose="02020603050405020304" pitchFamily="18" charset="0"/>
              </a:rPr>
              <a:t>zamanlı olarak çalışmaya başlarlar. </a:t>
            </a:r>
            <a:r>
              <a:rPr lang="tr-TR" sz="2900" dirty="0" smtClean="0">
                <a:solidFill>
                  <a:schemeClr val="tx1"/>
                </a:solidFill>
                <a:latin typeface="Times New Roman" panose="02020603050405020304" pitchFamily="18" charset="0"/>
                <a:cs typeface="Times New Roman" panose="02020603050405020304" pitchFamily="18" charset="0"/>
              </a:rPr>
              <a:t>Kısmi </a:t>
            </a:r>
            <a:r>
              <a:rPr lang="tr-TR" sz="2900" dirty="0">
                <a:solidFill>
                  <a:schemeClr val="tx1"/>
                </a:solidFill>
                <a:latin typeface="Times New Roman" panose="02020603050405020304" pitchFamily="18" charset="0"/>
                <a:cs typeface="Times New Roman" panose="02020603050405020304" pitchFamily="18" charset="0"/>
              </a:rPr>
              <a:t>zamanlı çalışan </a:t>
            </a:r>
            <a:r>
              <a:rPr lang="tr-TR" sz="2900" dirty="0" smtClean="0">
                <a:solidFill>
                  <a:schemeClr val="tx1"/>
                </a:solidFill>
                <a:latin typeface="Times New Roman" panose="02020603050405020304" pitchFamily="18" charset="0"/>
                <a:cs typeface="Times New Roman" panose="02020603050405020304" pitchFamily="18" charset="0"/>
              </a:rPr>
              <a:t>öğrenciler, </a:t>
            </a:r>
            <a:r>
              <a:rPr lang="tr-TR" sz="2900" dirty="0">
                <a:solidFill>
                  <a:schemeClr val="tx1"/>
                </a:solidFill>
                <a:latin typeface="Times New Roman" panose="02020603050405020304" pitchFamily="18" charset="0"/>
                <a:cs typeface="Times New Roman" panose="02020603050405020304" pitchFamily="18" charset="0"/>
              </a:rPr>
              <a:t>herhangi bir sağlık probleminden dolayı rapor almaları durumunda raporlarını çalıştıkları birime teslim etmek zorundadırlar. Raporlu olduğu </a:t>
            </a:r>
            <a:r>
              <a:rPr lang="tr-TR" sz="2900" dirty="0" smtClean="0">
                <a:solidFill>
                  <a:schemeClr val="tx1"/>
                </a:solidFill>
                <a:latin typeface="Times New Roman" panose="02020603050405020304" pitchFamily="18" charset="0"/>
                <a:cs typeface="Times New Roman" panose="02020603050405020304" pitchFamily="18" charset="0"/>
              </a:rPr>
              <a:t>süre </a:t>
            </a:r>
            <a:r>
              <a:rPr lang="tr-TR" sz="2900" dirty="0">
                <a:solidFill>
                  <a:schemeClr val="tx1"/>
                </a:solidFill>
                <a:latin typeface="Times New Roman" panose="02020603050405020304" pitchFamily="18" charset="0"/>
                <a:cs typeface="Times New Roman" panose="02020603050405020304" pitchFamily="18" charset="0"/>
              </a:rPr>
              <a:t>zarfında öğrenciler çalışamazlar.</a:t>
            </a:r>
          </a:p>
          <a:p>
            <a:pPr marL="342900" algn="just">
              <a:lnSpc>
                <a:spcPct val="120000"/>
              </a:lnSpc>
              <a:buFont typeface="Wingdings" panose="05000000000000000000" pitchFamily="2" charset="2"/>
              <a:buChar char="Ø"/>
            </a:pPr>
            <a:r>
              <a:rPr lang="tr-TR" sz="2900" dirty="0">
                <a:solidFill>
                  <a:schemeClr val="tx1"/>
                </a:solidFill>
                <a:latin typeface="Times New Roman" panose="02020603050405020304" pitchFamily="18" charset="0"/>
                <a:cs typeface="Times New Roman" panose="02020603050405020304" pitchFamily="18" charset="0"/>
              </a:rPr>
              <a:t> </a:t>
            </a:r>
            <a:r>
              <a:rPr lang="tr-TR" sz="2900" dirty="0" smtClean="0">
                <a:solidFill>
                  <a:schemeClr val="tx1"/>
                </a:solidFill>
                <a:latin typeface="Times New Roman" panose="02020603050405020304" pitchFamily="18" charset="0"/>
                <a:cs typeface="Times New Roman" panose="02020603050405020304" pitchFamily="18" charset="0"/>
              </a:rPr>
              <a:t>Kısmi </a:t>
            </a:r>
            <a:r>
              <a:rPr lang="tr-TR" sz="2900" dirty="0">
                <a:solidFill>
                  <a:schemeClr val="tx1"/>
                </a:solidFill>
                <a:latin typeface="Times New Roman" panose="02020603050405020304" pitchFamily="18" charset="0"/>
                <a:cs typeface="Times New Roman" panose="02020603050405020304" pitchFamily="18" charset="0"/>
              </a:rPr>
              <a:t>Zamanlı olarak çalışmaya başlayan öğrenciler haftada 15 saat ayda toplamda </a:t>
            </a:r>
            <a:r>
              <a:rPr lang="tr-TR" sz="2900" dirty="0" smtClean="0">
                <a:solidFill>
                  <a:schemeClr val="tx1"/>
                </a:solidFill>
                <a:latin typeface="Times New Roman" panose="02020603050405020304" pitchFamily="18" charset="0"/>
                <a:cs typeface="Times New Roman" panose="02020603050405020304" pitchFamily="18" charset="0"/>
              </a:rPr>
              <a:t>35 </a:t>
            </a:r>
            <a:r>
              <a:rPr lang="tr-TR" sz="2900" dirty="0">
                <a:solidFill>
                  <a:schemeClr val="tx1"/>
                </a:solidFill>
                <a:latin typeface="Times New Roman" panose="02020603050405020304" pitchFamily="18" charset="0"/>
                <a:cs typeface="Times New Roman" panose="02020603050405020304" pitchFamily="18" charset="0"/>
              </a:rPr>
              <a:t>saati geçmeyecek şekilde çalışmaya başlarlar. </a:t>
            </a:r>
            <a:endParaRPr lang="tr-TR"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8308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555804" y="252199"/>
            <a:ext cx="10515600" cy="551192"/>
          </a:xfrm>
        </p:spPr>
        <p:txBody>
          <a:bodyPr>
            <a:normAutofit/>
          </a:bodyPr>
          <a:lstStyle/>
          <a:p>
            <a:pPr algn="ctr"/>
            <a:r>
              <a:rPr lang="tr-TR" sz="3200" b="1" dirty="0" smtClean="0">
                <a:latin typeface="+mn-lt"/>
              </a:rPr>
              <a:t>ÖĞRENCİ YEMEK BURSU VE DİĞER BURS İMKANLARI</a:t>
            </a:r>
            <a:endParaRPr lang="tr-TR" sz="3200" b="1" dirty="0">
              <a:latin typeface="+mn-lt"/>
            </a:endParaRPr>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9907438" y="6303002"/>
            <a:ext cx="2284562" cy="36512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3728048" y="6326466"/>
            <a:ext cx="6244087"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ÖĞRENCİ YEMEK BURSU VE DİĞER BURS İMKANLARI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15" name="AutoShape 2" descr="blob:https://web.whatsapp.com/afdd4e6c-4535-4372-93f1-2d58d847726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Metin Yer Tutucusu 5"/>
          <p:cNvSpPr>
            <a:spLocks noGrp="1"/>
          </p:cNvSpPr>
          <p:nvPr>
            <p:ph type="body" idx="1"/>
          </p:nvPr>
        </p:nvSpPr>
        <p:spPr>
          <a:xfrm>
            <a:off x="6361682" y="994778"/>
            <a:ext cx="5830318" cy="5218981"/>
          </a:xfrm>
        </p:spPr>
        <p:txBody>
          <a:bodyPr>
            <a:normAutofit fontScale="92500" lnSpcReduction="20000"/>
          </a:bodyPr>
          <a:lstStyle/>
          <a:p>
            <a:pPr algn="ctr"/>
            <a:r>
              <a:rPr lang="tr-TR" b="1" dirty="0" smtClean="0">
                <a:solidFill>
                  <a:schemeClr val="tx1"/>
                </a:solidFill>
              </a:rPr>
              <a:t>ÖĞRENCİLERE YÖNELİK DİĞER BURSU İMKANLARI</a:t>
            </a:r>
          </a:p>
          <a:p>
            <a:pPr marL="342900" indent="-342900" algn="just">
              <a:buFont typeface="Wingdings" panose="05000000000000000000" pitchFamily="2" charset="2"/>
              <a:buChar char="Ø"/>
            </a:pPr>
            <a:r>
              <a:rPr lang="tr-TR" sz="1800" dirty="0">
                <a:solidFill>
                  <a:schemeClr val="tx1"/>
                </a:solidFill>
                <a:latin typeface="Times New Roman" panose="02020603050405020304" pitchFamily="18" charset="0"/>
                <a:cs typeface="Times New Roman" panose="02020603050405020304" pitchFamily="18" charset="0"/>
              </a:rPr>
              <a:t>Öğrenci bursu verecek gerçek </a:t>
            </a:r>
            <a:r>
              <a:rPr lang="tr-TR" sz="1800" dirty="0" smtClean="0">
                <a:solidFill>
                  <a:schemeClr val="tx1"/>
                </a:solidFill>
                <a:latin typeface="Times New Roman" panose="02020603050405020304" pitchFamily="18" charset="0"/>
                <a:cs typeface="Times New Roman" panose="02020603050405020304" pitchFamily="18" charset="0"/>
              </a:rPr>
              <a:t>veya tüzel kişiler tarafından </a:t>
            </a:r>
            <a:r>
              <a:rPr lang="tr-TR" sz="1800" dirty="0">
                <a:solidFill>
                  <a:schemeClr val="tx1"/>
                </a:solidFill>
                <a:latin typeface="Times New Roman" panose="02020603050405020304" pitchFamily="18" charset="0"/>
                <a:cs typeface="Times New Roman" panose="02020603050405020304" pitchFamily="18" charset="0"/>
              </a:rPr>
              <a:t>Sağlık Kültür ve Spor </a:t>
            </a:r>
            <a:r>
              <a:rPr lang="tr-TR" sz="1800" dirty="0" smtClean="0">
                <a:solidFill>
                  <a:schemeClr val="tx1"/>
                </a:solidFill>
                <a:latin typeface="Times New Roman" panose="02020603050405020304" pitchFamily="18" charset="0"/>
                <a:cs typeface="Times New Roman" panose="02020603050405020304" pitchFamily="18" charset="0"/>
              </a:rPr>
              <a:t>Daire </a:t>
            </a:r>
            <a:r>
              <a:rPr lang="tr-TR" sz="1800" dirty="0">
                <a:solidFill>
                  <a:schemeClr val="tx1"/>
                </a:solidFill>
                <a:latin typeface="Times New Roman" panose="02020603050405020304" pitchFamily="18" charset="0"/>
                <a:cs typeface="Times New Roman" panose="02020603050405020304" pitchFamily="18" charset="0"/>
              </a:rPr>
              <a:t>Başkanlığına </a:t>
            </a:r>
            <a:r>
              <a:rPr lang="tr-TR" sz="1800" dirty="0" smtClean="0">
                <a:solidFill>
                  <a:schemeClr val="tx1"/>
                </a:solidFill>
                <a:latin typeface="Times New Roman" panose="02020603050405020304" pitchFamily="18" charset="0"/>
                <a:cs typeface="Times New Roman" panose="02020603050405020304" pitchFamily="18" charset="0"/>
              </a:rPr>
              <a:t>burs teklifi gönderilir.</a:t>
            </a:r>
            <a:endParaRPr lang="tr-TR" sz="1800" dirty="0">
              <a:solidFill>
                <a:schemeClr val="tx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tr-TR" sz="1800" dirty="0">
                <a:solidFill>
                  <a:schemeClr val="tx1"/>
                </a:solidFill>
                <a:latin typeface="Times New Roman" panose="02020603050405020304" pitchFamily="18" charset="0"/>
                <a:cs typeface="Times New Roman" panose="02020603050405020304" pitchFamily="18" charset="0"/>
              </a:rPr>
              <a:t>Gelen tekliflere uygun olarak </a:t>
            </a:r>
            <a:r>
              <a:rPr lang="tr-TR" sz="1800" u="sng" dirty="0">
                <a:solidFill>
                  <a:schemeClr val="tx1"/>
                </a:solidFill>
                <a:latin typeface="Times New Roman" panose="02020603050405020304" pitchFamily="18" charset="0"/>
                <a:cs typeface="Times New Roman" panose="02020603050405020304" pitchFamily="18" charset="0"/>
                <a:hlinkClick r:id="rId3"/>
              </a:rPr>
              <a:t>www.sks.cu.edu.tr</a:t>
            </a:r>
            <a:r>
              <a:rPr lang="tr-TR" sz="1800" dirty="0">
                <a:solidFill>
                  <a:schemeClr val="tx1"/>
                </a:solidFill>
                <a:latin typeface="Times New Roman" panose="02020603050405020304" pitchFamily="18" charset="0"/>
                <a:cs typeface="Times New Roman" panose="02020603050405020304" pitchFamily="18" charset="0"/>
              </a:rPr>
              <a:t> adresinde ilan edilir ve birimlere yazı ile duyurulur.</a:t>
            </a:r>
          </a:p>
          <a:p>
            <a:pPr marL="342900" indent="-342900" algn="just">
              <a:buFont typeface="Wingdings" panose="05000000000000000000" pitchFamily="2" charset="2"/>
              <a:buChar char="Ø"/>
            </a:pPr>
            <a:r>
              <a:rPr lang="tr-TR" sz="1800" dirty="0" smtClean="0">
                <a:solidFill>
                  <a:schemeClr val="tx1"/>
                </a:solidFill>
                <a:latin typeface="Times New Roman" panose="02020603050405020304" pitchFamily="18" charset="0"/>
                <a:cs typeface="Times New Roman" panose="02020603050405020304" pitchFamily="18" charset="0"/>
              </a:rPr>
              <a:t>Burs başvuruları teklif veren kurum </a:t>
            </a:r>
            <a:r>
              <a:rPr lang="tr-TR" sz="1800" dirty="0">
                <a:solidFill>
                  <a:schemeClr val="tx1"/>
                </a:solidFill>
                <a:latin typeface="Times New Roman" panose="02020603050405020304" pitchFamily="18" charset="0"/>
                <a:cs typeface="Times New Roman" panose="02020603050405020304" pitchFamily="18" charset="0"/>
              </a:rPr>
              <a:t>tarafından belirlenen internet </a:t>
            </a:r>
            <a:r>
              <a:rPr lang="tr-TR" sz="1800" dirty="0" smtClean="0">
                <a:solidFill>
                  <a:schemeClr val="tx1"/>
                </a:solidFill>
                <a:latin typeface="Times New Roman" panose="02020603050405020304" pitchFamily="18" charset="0"/>
                <a:cs typeface="Times New Roman" panose="02020603050405020304" pitchFamily="18" charset="0"/>
              </a:rPr>
              <a:t>adresi üzerinden yapılır.</a:t>
            </a:r>
            <a:endParaRPr lang="tr-TR" sz="1800" dirty="0">
              <a:solidFill>
                <a:schemeClr val="tx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tr-TR" sz="1800" dirty="0">
                <a:solidFill>
                  <a:schemeClr val="tx1"/>
                </a:solidFill>
                <a:latin typeface="Times New Roman" panose="02020603050405020304" pitchFamily="18" charset="0"/>
                <a:cs typeface="Times New Roman" panose="02020603050405020304" pitchFamily="18" charset="0"/>
              </a:rPr>
              <a:t>Değerlendirme, burs verecek Kurum temsilcisi ve </a:t>
            </a:r>
            <a:r>
              <a:rPr lang="tr-TR" sz="1800" dirty="0" smtClean="0">
                <a:solidFill>
                  <a:schemeClr val="tx1"/>
                </a:solidFill>
                <a:latin typeface="Times New Roman" panose="02020603050405020304" pitchFamily="18" charset="0"/>
                <a:cs typeface="Times New Roman" panose="02020603050405020304" pitchFamily="18" charset="0"/>
              </a:rPr>
              <a:t>üniversitemiz </a:t>
            </a:r>
            <a:r>
              <a:rPr lang="tr-TR" sz="1800" dirty="0">
                <a:solidFill>
                  <a:schemeClr val="tx1"/>
                </a:solidFill>
                <a:latin typeface="Times New Roman" panose="02020603050405020304" pitchFamily="18" charset="0"/>
                <a:cs typeface="Times New Roman" panose="02020603050405020304" pitchFamily="18" charset="0"/>
              </a:rPr>
              <a:t>mensubu temsilcilerden oluşan komisyon tarafından </a:t>
            </a:r>
            <a:r>
              <a:rPr lang="tr-TR" sz="1800" dirty="0" err="1">
                <a:solidFill>
                  <a:schemeClr val="tx1"/>
                </a:solidFill>
                <a:latin typeface="Times New Roman" panose="02020603050405020304" pitchFamily="18" charset="0"/>
                <a:cs typeface="Times New Roman" panose="02020603050405020304" pitchFamily="18" charset="0"/>
              </a:rPr>
              <a:t>bursiyer</a:t>
            </a:r>
            <a:r>
              <a:rPr lang="tr-TR" sz="1800" dirty="0">
                <a:solidFill>
                  <a:schemeClr val="tx1"/>
                </a:solidFill>
                <a:latin typeface="Times New Roman" panose="02020603050405020304" pitchFamily="18" charset="0"/>
                <a:cs typeface="Times New Roman" panose="02020603050405020304" pitchFamily="18" charset="0"/>
              </a:rPr>
              <a:t> adayları ile online mülakat yoluyla gerçekleştirilir.</a:t>
            </a:r>
          </a:p>
          <a:p>
            <a:pPr marL="342900" indent="-342900" algn="just">
              <a:buFont typeface="Wingdings" panose="05000000000000000000" pitchFamily="2" charset="2"/>
              <a:buChar char="Ø"/>
            </a:pPr>
            <a:r>
              <a:rPr lang="tr-TR" sz="1800" dirty="0">
                <a:solidFill>
                  <a:schemeClr val="tx1"/>
                </a:solidFill>
                <a:latin typeface="Times New Roman" panose="02020603050405020304" pitchFamily="18" charset="0"/>
                <a:cs typeface="Times New Roman" panose="02020603050405020304" pitchFamily="18" charset="0"/>
              </a:rPr>
              <a:t>Kurum tarafından burs verilmesi uygun görülen öğrenci bilgileri </a:t>
            </a:r>
            <a:r>
              <a:rPr lang="tr-TR" sz="1800" dirty="0" smtClean="0">
                <a:solidFill>
                  <a:schemeClr val="tx1"/>
                </a:solidFill>
                <a:latin typeface="Times New Roman" panose="02020603050405020304" pitchFamily="18" charset="0"/>
                <a:cs typeface="Times New Roman" panose="02020603050405020304" pitchFamily="18" charset="0"/>
              </a:rPr>
              <a:t>üniversitemiz </a:t>
            </a:r>
            <a:r>
              <a:rPr lang="tr-TR" sz="1800" dirty="0">
                <a:solidFill>
                  <a:schemeClr val="tx1"/>
                </a:solidFill>
                <a:latin typeface="Times New Roman" panose="02020603050405020304" pitchFamily="18" charset="0"/>
                <a:cs typeface="Times New Roman" panose="02020603050405020304" pitchFamily="18" charset="0"/>
              </a:rPr>
              <a:t>Sağlık Kültür ve Spor Daire Başkanlığına bildirilir.</a:t>
            </a:r>
          </a:p>
          <a:p>
            <a:pPr marL="342900" indent="-342900" algn="just">
              <a:buFont typeface="Wingdings" panose="05000000000000000000" pitchFamily="2" charset="2"/>
              <a:buChar char="Ø"/>
            </a:pPr>
            <a:r>
              <a:rPr lang="tr-TR" sz="1800" dirty="0">
                <a:solidFill>
                  <a:schemeClr val="tx1"/>
                </a:solidFill>
                <a:latin typeface="Times New Roman" panose="02020603050405020304" pitchFamily="18" charset="0"/>
                <a:cs typeface="Times New Roman" panose="02020603050405020304" pitchFamily="18" charset="0"/>
              </a:rPr>
              <a:t>Her yıl </a:t>
            </a:r>
            <a:r>
              <a:rPr lang="tr-TR" sz="1800" dirty="0" smtClean="0">
                <a:solidFill>
                  <a:schemeClr val="tx1"/>
                </a:solidFill>
                <a:latin typeface="Times New Roman" panose="02020603050405020304" pitchFamily="18" charset="0"/>
                <a:cs typeface="Times New Roman" panose="02020603050405020304" pitchFamily="18" charset="0"/>
              </a:rPr>
              <a:t>şubat </a:t>
            </a:r>
            <a:r>
              <a:rPr lang="tr-TR" sz="1800" dirty="0">
                <a:solidFill>
                  <a:schemeClr val="tx1"/>
                </a:solidFill>
                <a:latin typeface="Times New Roman" panose="02020603050405020304" pitchFamily="18" charset="0"/>
                <a:cs typeface="Times New Roman" panose="02020603050405020304" pitchFamily="18" charset="0"/>
              </a:rPr>
              <a:t>ve </a:t>
            </a:r>
            <a:r>
              <a:rPr lang="tr-TR" sz="1800" dirty="0" smtClean="0">
                <a:solidFill>
                  <a:schemeClr val="tx1"/>
                </a:solidFill>
                <a:latin typeface="Times New Roman" panose="02020603050405020304" pitchFamily="18" charset="0"/>
                <a:cs typeface="Times New Roman" panose="02020603050405020304" pitchFamily="18" charset="0"/>
              </a:rPr>
              <a:t>eylül </a:t>
            </a:r>
            <a:r>
              <a:rPr lang="tr-TR" sz="1800" dirty="0">
                <a:solidFill>
                  <a:schemeClr val="tx1"/>
                </a:solidFill>
                <a:latin typeface="Times New Roman" panose="02020603050405020304" pitchFamily="18" charset="0"/>
                <a:cs typeface="Times New Roman" panose="02020603050405020304" pitchFamily="18" charset="0"/>
              </a:rPr>
              <a:t>aylarında öğrencilerin başarı bilgileri </a:t>
            </a:r>
            <a:r>
              <a:rPr lang="tr-TR" sz="1800" dirty="0" smtClean="0">
                <a:solidFill>
                  <a:schemeClr val="tx1"/>
                </a:solidFill>
                <a:latin typeface="Times New Roman" panose="02020603050405020304" pitchFamily="18" charset="0"/>
                <a:cs typeface="Times New Roman" panose="02020603050405020304" pitchFamily="18" charset="0"/>
              </a:rPr>
              <a:t>burs veren kuruma </a:t>
            </a:r>
            <a:r>
              <a:rPr lang="tr-TR" sz="1800" dirty="0">
                <a:solidFill>
                  <a:schemeClr val="tx1"/>
                </a:solidFill>
                <a:latin typeface="Times New Roman" panose="02020603050405020304" pitchFamily="18" charset="0"/>
                <a:cs typeface="Times New Roman" panose="02020603050405020304" pitchFamily="18" charset="0"/>
              </a:rPr>
              <a:t>gönderilir</a:t>
            </a:r>
            <a:r>
              <a:rPr lang="tr-TR" sz="180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tr-TR" sz="1800" dirty="0" smtClean="0">
                <a:solidFill>
                  <a:schemeClr val="tx1"/>
                </a:solidFill>
                <a:latin typeface="Times New Roman" panose="02020603050405020304" pitchFamily="18" charset="0"/>
                <a:cs typeface="Times New Roman" panose="02020603050405020304" pitchFamily="18" charset="0"/>
              </a:rPr>
              <a:t>Burs verilen öğrencilerin kurum tarafından belirlenen kriterlere uygun olarak devam etmemesi durumunda öğrencilerin bursu verilen kurum tarafından iptal edilebilir.</a:t>
            </a:r>
            <a:endParaRPr lang="tr-TR" sz="1800" dirty="0">
              <a:solidFill>
                <a:schemeClr val="tx1"/>
              </a:solidFill>
              <a:latin typeface="Times New Roman" panose="02020603050405020304" pitchFamily="18" charset="0"/>
              <a:cs typeface="Times New Roman" panose="02020603050405020304" pitchFamily="18" charset="0"/>
            </a:endParaRPr>
          </a:p>
        </p:txBody>
      </p:sp>
      <p:sp>
        <p:nvSpPr>
          <p:cNvPr id="8" name="Metin Yer Tutucusu 5"/>
          <p:cNvSpPr txBox="1">
            <a:spLocks/>
          </p:cNvSpPr>
          <p:nvPr/>
        </p:nvSpPr>
        <p:spPr>
          <a:xfrm>
            <a:off x="377826" y="1153064"/>
            <a:ext cx="5830318" cy="52189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tr-TR" sz="2200" b="1" dirty="0" smtClean="0">
                <a:solidFill>
                  <a:schemeClr val="tx1"/>
                </a:solidFill>
              </a:rPr>
              <a:t>ÖĞRENCİ YEMEK BURSU</a:t>
            </a:r>
          </a:p>
          <a:p>
            <a:pPr marL="342900" indent="-342900" algn="just">
              <a:buFont typeface="Wingdings" panose="05000000000000000000" pitchFamily="2" charset="2"/>
              <a:buChar char="Ø"/>
            </a:pPr>
            <a:r>
              <a:rPr lang="tr-TR" sz="1800" dirty="0" smtClean="0">
                <a:solidFill>
                  <a:schemeClr val="tx1"/>
                </a:solidFill>
                <a:latin typeface="Times New Roman" panose="02020603050405020304" pitchFamily="18" charset="0"/>
                <a:cs typeface="Times New Roman" panose="02020603050405020304" pitchFamily="18" charset="0"/>
              </a:rPr>
              <a:t>Üniversitemiz Sağlık Kültür ve Spor Daire Başkanlığı tarafından her eğitim-öğretim yılı içerisinde 1.000 öğrenciye ücretsiz yemek bursu verilmektedir.</a:t>
            </a:r>
          </a:p>
          <a:p>
            <a:pPr marL="342900" indent="-342900" algn="just">
              <a:buFont typeface="Wingdings" panose="05000000000000000000" pitchFamily="2" charset="2"/>
              <a:buChar char="Ø"/>
            </a:pPr>
            <a:r>
              <a:rPr lang="tr-TR" sz="1800" dirty="0" smtClean="0">
                <a:solidFill>
                  <a:schemeClr val="tx1"/>
                </a:solidFill>
                <a:latin typeface="Times New Roman" panose="02020603050405020304" pitchFamily="18" charset="0"/>
                <a:cs typeface="Times New Roman" panose="02020603050405020304" pitchFamily="18" charset="0"/>
              </a:rPr>
              <a:t>Ücretsiz yemek bursu verilecek öğrencilerin kontenjan dağılımı her yıl üniversitemiz senatosunda görüşülerek yemek bursu verilebilir kararına bağlanır. </a:t>
            </a:r>
          </a:p>
          <a:p>
            <a:pPr marL="342900" indent="-342900" algn="just">
              <a:buFont typeface="Wingdings" panose="05000000000000000000" pitchFamily="2" charset="2"/>
              <a:buChar char="Ø"/>
            </a:pPr>
            <a:r>
              <a:rPr lang="tr-TR" sz="1800" dirty="0" smtClean="0">
                <a:solidFill>
                  <a:schemeClr val="tx1"/>
                </a:solidFill>
                <a:latin typeface="Times New Roman" panose="02020603050405020304" pitchFamily="18" charset="0"/>
                <a:cs typeface="Times New Roman" panose="02020603050405020304" pitchFamily="18" charset="0"/>
              </a:rPr>
              <a:t>Başvuru yapmak isteyen öğrenciler </a:t>
            </a:r>
            <a:r>
              <a:rPr lang="tr-TR" sz="1800" u="sng" dirty="0" smtClean="0">
                <a:solidFill>
                  <a:schemeClr val="accent1"/>
                </a:solidFill>
                <a:latin typeface="Times New Roman" panose="02020603050405020304" pitchFamily="18" charset="0"/>
                <a:cs typeface="Times New Roman" panose="02020603050405020304" pitchFamily="18" charset="0"/>
              </a:rPr>
              <a:t>sks.cu.edu.tr</a:t>
            </a:r>
            <a:r>
              <a:rPr lang="tr-TR" sz="1800" dirty="0" smtClean="0">
                <a:solidFill>
                  <a:schemeClr val="tx1"/>
                </a:solidFill>
                <a:latin typeface="Times New Roman" panose="02020603050405020304" pitchFamily="18" charset="0"/>
                <a:cs typeface="Times New Roman" panose="02020603050405020304" pitchFamily="18" charset="0"/>
              </a:rPr>
              <a:t> adresinden başvurularını yapabilirler.</a:t>
            </a:r>
          </a:p>
          <a:p>
            <a:pPr marL="342900" indent="-342900" algn="just">
              <a:buFont typeface="Wingdings" panose="05000000000000000000" pitchFamily="2" charset="2"/>
              <a:buChar char="Ø"/>
            </a:pPr>
            <a:r>
              <a:rPr lang="tr-TR" sz="1800" dirty="0" smtClean="0">
                <a:solidFill>
                  <a:schemeClr val="tx1"/>
                </a:solidFill>
                <a:latin typeface="Times New Roman" panose="02020603050405020304" pitchFamily="18" charset="0"/>
                <a:cs typeface="Times New Roman" panose="02020603050405020304" pitchFamily="18" charset="0"/>
              </a:rPr>
              <a:t>Başvurular Burs ve Sosyal Yardımlar Koordinasyon Kurulu tarafından değerlendirilir ve burs alacak öğrenciler belirlenir.</a:t>
            </a:r>
          </a:p>
          <a:p>
            <a:pPr marL="342900" indent="-342900" algn="just">
              <a:buFont typeface="Wingdings" panose="05000000000000000000" pitchFamily="2" charset="2"/>
              <a:buChar char="Ø"/>
            </a:pPr>
            <a:r>
              <a:rPr lang="tr-TR" sz="1800" dirty="0" smtClean="0">
                <a:solidFill>
                  <a:schemeClr val="tx1"/>
                </a:solidFill>
                <a:latin typeface="Times New Roman" panose="02020603050405020304" pitchFamily="18" charset="0"/>
                <a:cs typeface="Times New Roman" panose="02020603050405020304" pitchFamily="18" charset="0"/>
              </a:rPr>
              <a:t>Burs verilecek öğrenciler Fakülte ve Yüksekokullara yazı ile bildirilir.</a:t>
            </a:r>
          </a:p>
          <a:p>
            <a:pPr marL="342900" indent="-342900" algn="just">
              <a:buFont typeface="Wingdings" panose="05000000000000000000" pitchFamily="2" charset="2"/>
              <a:buChar char="Ø"/>
            </a:pPr>
            <a:r>
              <a:rPr lang="tr-TR" sz="1800" dirty="0" smtClean="0">
                <a:solidFill>
                  <a:schemeClr val="tx1"/>
                </a:solidFill>
                <a:latin typeface="Times New Roman" panose="02020603050405020304" pitchFamily="18" charset="0"/>
                <a:cs typeface="Times New Roman" panose="02020603050405020304" pitchFamily="18" charset="0"/>
              </a:rPr>
              <a:t>Listeler, Merkezi Öğrenci Yemekhanesinde öğrencilere ilan edilir.</a:t>
            </a:r>
            <a:endParaRPr lang="tr-TR"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04596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8148-1699-8470-1D91-3EDDD9D226E6}"/>
              </a:ext>
            </a:extLst>
          </p:cNvPr>
          <p:cNvSpPr>
            <a:spLocks noGrp="1"/>
          </p:cNvSpPr>
          <p:nvPr>
            <p:ph type="ctrTitle"/>
          </p:nvPr>
        </p:nvSpPr>
        <p:spPr>
          <a:xfrm>
            <a:off x="1524000" y="5376258"/>
            <a:ext cx="9144000" cy="700691"/>
          </a:xfrm>
        </p:spPr>
        <p:txBody>
          <a:bodyPr>
            <a:noAutofit/>
          </a:bodyPr>
          <a:lstStyle/>
          <a:p>
            <a:r>
              <a:rPr lang="tr-TR" sz="4400" dirty="0"/>
              <a:t>Dinlediğiniz için teşekkürler…</a:t>
            </a:r>
          </a:p>
        </p:txBody>
      </p:sp>
      <p:sp>
        <p:nvSpPr>
          <p:cNvPr id="5" name="Footer Placeholder 3">
            <a:extLst>
              <a:ext uri="{FF2B5EF4-FFF2-40B4-BE49-F238E27FC236}">
                <a16:creationId xmlns:a16="http://schemas.microsoft.com/office/drawing/2014/main" id="{9A504F99-AB8D-12B3-4650-EE4E0A180E5E}"/>
              </a:ext>
            </a:extLst>
          </p:cNvPr>
          <p:cNvSpPr txBox="1">
            <a:spLocks/>
          </p:cNvSpPr>
          <p:nvPr/>
        </p:nvSpPr>
        <p:spPr>
          <a:xfrm>
            <a:off x="10191749" y="6337399"/>
            <a:ext cx="1949189"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a:solidFill>
                  <a:schemeClr val="bg1"/>
                </a:solidFill>
              </a:rPr>
              <a:t>www.cu.edu.tr</a:t>
            </a:r>
          </a:p>
        </p:txBody>
      </p:sp>
      <p:pic>
        <p:nvPicPr>
          <p:cNvPr id="6" name="Picture 2">
            <a:extLst>
              <a:ext uri="{FF2B5EF4-FFF2-40B4-BE49-F238E27FC236}">
                <a16:creationId xmlns:a16="http://schemas.microsoft.com/office/drawing/2014/main" id="{AEBB04E2-20C1-382E-896B-A09E353D6D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745" b="18016"/>
          <a:stretch/>
        </p:blipFill>
        <p:spPr bwMode="auto">
          <a:xfrm>
            <a:off x="0" y="0"/>
            <a:ext cx="12192000" cy="5123546"/>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3">
            <a:extLst>
              <a:ext uri="{FF2B5EF4-FFF2-40B4-BE49-F238E27FC236}">
                <a16:creationId xmlns:a16="http://schemas.microsoft.com/office/drawing/2014/main" id="{767B1BA7-D2F7-7C65-4C78-6E9D41174544}"/>
              </a:ext>
            </a:extLst>
          </p:cNvPr>
          <p:cNvSpPr txBox="1">
            <a:spLocks/>
          </p:cNvSpPr>
          <p:nvPr/>
        </p:nvSpPr>
        <p:spPr>
          <a:xfrm>
            <a:off x="-1" y="6337398"/>
            <a:ext cx="1949189"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20/08/2023</a:t>
            </a:r>
            <a:endParaRPr lang="tr-TR" sz="1800" dirty="0">
              <a:solidFill>
                <a:schemeClr val="bg1"/>
              </a:solidFill>
            </a:endParaRPr>
          </a:p>
        </p:txBody>
      </p:sp>
      <p:pic>
        <p:nvPicPr>
          <p:cNvPr id="9" name="Picture 8" descr="Logo">
            <a:extLst>
              <a:ext uri="{FF2B5EF4-FFF2-40B4-BE49-F238E27FC236}">
                <a16:creationId xmlns:a16="http://schemas.microsoft.com/office/drawing/2014/main" id="{24C105AA-D8A3-5B1F-23EA-420DC24AAB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42405" y="3011367"/>
            <a:ext cx="1907189" cy="1902293"/>
          </a:xfrm>
          <a:prstGeom prst="rect">
            <a:avLst/>
          </a:prstGeom>
        </p:spPr>
      </p:pic>
      <p:sp>
        <p:nvSpPr>
          <p:cNvPr id="10" name="Footer Placeholder 3">
            <a:extLst>
              <a:ext uri="{FF2B5EF4-FFF2-40B4-BE49-F238E27FC236}">
                <a16:creationId xmlns:a16="http://schemas.microsoft.com/office/drawing/2014/main" id="{B041F8A6-1C8A-0BD1-F69D-C7135E2989CD}"/>
              </a:ext>
            </a:extLst>
          </p:cNvPr>
          <p:cNvSpPr txBox="1">
            <a:spLocks/>
          </p:cNvSpPr>
          <p:nvPr/>
        </p:nvSpPr>
        <p:spPr>
          <a:xfrm>
            <a:off x="2242868" y="6337397"/>
            <a:ext cx="6590581"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a:solidFill>
                  <a:schemeClr val="bg1"/>
                </a:solidFill>
              </a:rPr>
              <a:t>Sağlık Kültür ve Spor Daire </a:t>
            </a:r>
            <a:r>
              <a:rPr lang="tr-TR" sz="1800" dirty="0" smtClean="0">
                <a:solidFill>
                  <a:schemeClr val="bg1"/>
                </a:solidFill>
              </a:rPr>
              <a:t>Başkanlığı</a:t>
            </a:r>
            <a:endParaRPr lang="tr-TR" sz="1800" dirty="0">
              <a:solidFill>
                <a:schemeClr val="bg1"/>
              </a:solidFill>
            </a:endParaRPr>
          </a:p>
        </p:txBody>
      </p:sp>
    </p:spTree>
    <p:extLst>
      <p:ext uri="{BB962C8B-B14F-4D97-AF65-F5344CB8AC3E}">
        <p14:creationId xmlns:p14="http://schemas.microsoft.com/office/powerpoint/2010/main" val="24035326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ctrTitle"/>
          </p:nvPr>
        </p:nvSpPr>
        <p:spPr>
          <a:xfrm>
            <a:off x="4867" y="256305"/>
            <a:ext cx="11962847" cy="577041"/>
          </a:xfrm>
        </p:spPr>
        <p:txBody>
          <a:bodyPr>
            <a:normAutofit fontScale="90000"/>
          </a:bodyPr>
          <a:lstStyle/>
          <a:p>
            <a:pPr algn="ctr"/>
            <a:r>
              <a:rPr lang="tr-TR" sz="3200" b="1" dirty="0" smtClean="0">
                <a:latin typeface="+mn-lt"/>
              </a:rPr>
              <a:t>ÜNİVERSİTEMİZ ÖĞRENCİLERİNE YEMEK HİZMETİ YERLERİ VE SÜREÇLERİ</a:t>
            </a:r>
            <a:endParaRPr lang="tr-TR" sz="3200" b="1" dirty="0">
              <a:latin typeface="+mn-lt"/>
            </a:endParaRPr>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284125" y="6308548"/>
            <a:ext cx="1907875" cy="36512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13233" y="6328946"/>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MERKEZİ KAFETERYA YÖNETİCİLİĞİ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7" name="Dikdörtgen 6"/>
          <p:cNvSpPr/>
          <p:nvPr/>
        </p:nvSpPr>
        <p:spPr>
          <a:xfrm>
            <a:off x="231214" y="1249738"/>
            <a:ext cx="5029806" cy="5001369"/>
          </a:xfrm>
          <a:prstGeom prst="rect">
            <a:avLst/>
          </a:prstGeom>
        </p:spPr>
        <p:txBody>
          <a:bodyPr wrap="square">
            <a:spAutoFit/>
          </a:bodyPr>
          <a:lstStyle/>
          <a:p>
            <a:pPr algn="ctr"/>
            <a:endParaRPr lang="tr-TR" sz="1100" b="1" dirty="0"/>
          </a:p>
          <a:p>
            <a:pPr marL="285750" indent="-285750" algn="just">
              <a:buFont typeface="Wingdings" panose="05000000000000000000" pitchFamily="2" charset="2"/>
              <a:buChar char="Ø"/>
            </a:pPr>
            <a:r>
              <a:rPr lang="tr-TR" sz="1100" dirty="0" smtClean="0">
                <a:latin typeface="Times New Roman" panose="02020603050405020304" pitchFamily="18" charset="0"/>
                <a:cs typeface="Times New Roman" panose="02020603050405020304" pitchFamily="18" charset="0"/>
              </a:rPr>
              <a:t>MERKEZİ KAFETERYA YEMEKHANESİ</a:t>
            </a:r>
          </a:p>
          <a:p>
            <a:pPr algn="just"/>
            <a:endParaRPr lang="tr-TR" sz="11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sz="1100" dirty="0" smtClean="0">
                <a:latin typeface="Times New Roman" panose="02020603050405020304" pitchFamily="18" charset="0"/>
                <a:cs typeface="Times New Roman" panose="02020603050405020304" pitchFamily="18" charset="0"/>
              </a:rPr>
              <a:t>DİŞ HEKİMLİĞİ FAKÜLTESİ YEMEKHANESİ</a:t>
            </a:r>
          </a:p>
          <a:p>
            <a:pPr marL="285750" indent="-285750" algn="just">
              <a:buFont typeface="Wingdings" panose="05000000000000000000" pitchFamily="2" charset="2"/>
              <a:buChar char="Ø"/>
            </a:pPr>
            <a:endParaRPr lang="tr-TR" sz="11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sz="1100" dirty="0" smtClean="0">
                <a:latin typeface="Times New Roman" panose="02020603050405020304" pitchFamily="18" charset="0"/>
                <a:cs typeface="Times New Roman" panose="02020603050405020304" pitchFamily="18" charset="0"/>
              </a:rPr>
              <a:t>ADANA MESLEK YÜKSEKOKULU YEMEKHANESİ</a:t>
            </a:r>
          </a:p>
          <a:p>
            <a:pPr marL="285750" indent="-285750" algn="just">
              <a:buFont typeface="Wingdings" panose="05000000000000000000" pitchFamily="2" charset="2"/>
              <a:buChar char="Ø"/>
            </a:pPr>
            <a:endParaRPr lang="tr-TR" sz="11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sz="1100" dirty="0" smtClean="0">
                <a:latin typeface="Times New Roman" panose="02020603050405020304" pitchFamily="18" charset="0"/>
                <a:cs typeface="Times New Roman" panose="02020603050405020304" pitchFamily="18" charset="0"/>
              </a:rPr>
              <a:t>KONGRE MERKEZİ YEMEKHANESİ </a:t>
            </a:r>
          </a:p>
          <a:p>
            <a:pPr algn="just"/>
            <a:endParaRPr lang="tr-TR" sz="11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sz="1100" dirty="0">
                <a:latin typeface="Times New Roman" panose="02020603050405020304" pitchFamily="18" charset="0"/>
                <a:cs typeface="Times New Roman" panose="02020603050405020304" pitchFamily="18" charset="0"/>
              </a:rPr>
              <a:t>ALADAĞ MESLEK YÜKSEKOKULU YEMEKHANESİ</a:t>
            </a:r>
          </a:p>
          <a:p>
            <a:pPr marL="285750" indent="-285750">
              <a:buFont typeface="Wingdings" panose="05000000000000000000" pitchFamily="2" charset="2"/>
              <a:buChar char="Ø"/>
            </a:pPr>
            <a:endParaRPr lang="tr-TR" sz="11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sz="1100" dirty="0">
                <a:latin typeface="Times New Roman" panose="02020603050405020304" pitchFamily="18" charset="0"/>
                <a:cs typeface="Times New Roman" panose="02020603050405020304" pitchFamily="18" charset="0"/>
              </a:rPr>
              <a:t>POZANTI MESLEK YÜKSEKOKULU YEMEKHANESİ</a:t>
            </a:r>
          </a:p>
          <a:p>
            <a:pPr marL="285750" indent="-285750">
              <a:buFont typeface="Wingdings" panose="05000000000000000000" pitchFamily="2" charset="2"/>
              <a:buChar char="Ø"/>
            </a:pPr>
            <a:endParaRPr lang="tr-TR" sz="11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sz="1100" dirty="0">
                <a:latin typeface="Times New Roman" panose="02020603050405020304" pitchFamily="18" charset="0"/>
                <a:cs typeface="Times New Roman" panose="02020603050405020304" pitchFamily="18" charset="0"/>
              </a:rPr>
              <a:t>KARAİSALI MESLEK YÜKSEKOKULU YEMEKHANESİ</a:t>
            </a:r>
          </a:p>
          <a:p>
            <a:pPr marL="285750" indent="-285750">
              <a:buFont typeface="Wingdings" panose="05000000000000000000" pitchFamily="2" charset="2"/>
              <a:buChar char="Ø"/>
            </a:pPr>
            <a:endParaRPr lang="tr-TR" sz="11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sz="1100" dirty="0">
                <a:latin typeface="Times New Roman" panose="02020603050405020304" pitchFamily="18" charset="0"/>
                <a:cs typeface="Times New Roman" panose="02020603050405020304" pitchFamily="18" charset="0"/>
              </a:rPr>
              <a:t>ADANA ORGANİZE SANAYİ BÖLGESİ TEKNİK BİLİMLER MESLEK YÜKSEKOKULU YEMEKHANESİ</a:t>
            </a:r>
          </a:p>
          <a:p>
            <a:endParaRPr lang="tr-TR" sz="11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sz="1100" dirty="0">
                <a:latin typeface="Times New Roman" panose="02020603050405020304" pitchFamily="18" charset="0"/>
                <a:cs typeface="Times New Roman" panose="02020603050405020304" pitchFamily="18" charset="0"/>
              </a:rPr>
              <a:t>TUFANBEYLİ MESLEK YÜKSEKOKULU  YEMEKHANESİ</a:t>
            </a:r>
          </a:p>
          <a:p>
            <a:pPr marL="285750" indent="-285750">
              <a:buFont typeface="Wingdings" panose="05000000000000000000" pitchFamily="2" charset="2"/>
              <a:buChar char="Ø"/>
            </a:pPr>
            <a:endParaRPr lang="tr-TR" sz="11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sz="1100" dirty="0">
                <a:latin typeface="Times New Roman" panose="02020603050405020304" pitchFamily="18" charset="0"/>
                <a:cs typeface="Times New Roman" panose="02020603050405020304" pitchFamily="18" charset="0"/>
              </a:rPr>
              <a:t>YUMURTALIK MESLEK YÜKSEKOKULU </a:t>
            </a:r>
            <a:r>
              <a:rPr lang="tr-TR" sz="1100" dirty="0" smtClean="0">
                <a:latin typeface="Times New Roman" panose="02020603050405020304" pitchFamily="18" charset="0"/>
                <a:cs typeface="Times New Roman" panose="02020603050405020304" pitchFamily="18" charset="0"/>
              </a:rPr>
              <a:t>YEMEKHANESİ</a:t>
            </a:r>
          </a:p>
          <a:p>
            <a:endParaRPr lang="tr-TR" sz="11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sz="1100" dirty="0">
                <a:latin typeface="Times New Roman" panose="02020603050405020304" pitchFamily="18" charset="0"/>
                <a:cs typeface="Times New Roman" panose="02020603050405020304" pitchFamily="18" charset="0"/>
              </a:rPr>
              <a:t>KOZAN MESLEK YÜKSEKOKULU YEMEKHANESİ</a:t>
            </a:r>
          </a:p>
          <a:p>
            <a:pPr marL="285750" indent="-285750">
              <a:buFont typeface="Wingdings" panose="05000000000000000000" pitchFamily="2" charset="2"/>
              <a:buChar char="Ø"/>
            </a:pPr>
            <a:endParaRPr lang="tr-TR" sz="11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sz="1100" dirty="0">
                <a:latin typeface="Times New Roman" panose="02020603050405020304" pitchFamily="18" charset="0"/>
                <a:cs typeface="Times New Roman" panose="02020603050405020304" pitchFamily="18" charset="0"/>
              </a:rPr>
              <a:t>CEYHAN MESLEK YÜKSEKOKULU YEMEKHANESİ</a:t>
            </a:r>
          </a:p>
          <a:p>
            <a:pPr marL="285750" indent="-285750" algn="just">
              <a:buFont typeface="Wingdings" panose="05000000000000000000" pitchFamily="2" charset="2"/>
              <a:buChar char="Ø"/>
            </a:pPr>
            <a:endParaRPr lang="tr-TR" sz="1100" dirty="0">
              <a:latin typeface="Times New Roman" panose="02020603050405020304" pitchFamily="18" charset="0"/>
              <a:cs typeface="Times New Roman" panose="02020603050405020304" pitchFamily="18" charset="0"/>
            </a:endParaRPr>
          </a:p>
          <a:p>
            <a:pPr algn="just"/>
            <a:endParaRPr lang="tr-TR" sz="1100" dirty="0"/>
          </a:p>
          <a:p>
            <a:pPr marL="285750" indent="-285750" algn="just" fontAlgn="auto">
              <a:spcBef>
                <a:spcPts val="0"/>
              </a:spcBef>
              <a:spcAft>
                <a:spcPts val="0"/>
              </a:spcAft>
              <a:buFont typeface="Wingdings" panose="05000000000000000000" pitchFamily="2" charset="2"/>
              <a:buChar char="Ø"/>
              <a:defRPr/>
            </a:pPr>
            <a:endParaRPr lang="tr-TR" sz="1100" dirty="0"/>
          </a:p>
          <a:p>
            <a:pPr marL="285750" indent="-285750" algn="just">
              <a:buFont typeface="Wingdings" panose="05000000000000000000" pitchFamily="2" charset="2"/>
              <a:buChar char="Ø"/>
            </a:pPr>
            <a:endParaRPr lang="tr-TR" sz="1100" dirty="0">
              <a:cs typeface="Times New Roman" panose="02020603050405020304" pitchFamily="18" charset="0"/>
            </a:endParaRPr>
          </a:p>
        </p:txBody>
      </p:sp>
      <p:sp>
        <p:nvSpPr>
          <p:cNvPr id="3" name="Dikdörtgen 2"/>
          <p:cNvSpPr/>
          <p:nvPr/>
        </p:nvSpPr>
        <p:spPr>
          <a:xfrm>
            <a:off x="5744462" y="569077"/>
            <a:ext cx="6096000" cy="923330"/>
          </a:xfrm>
          <a:prstGeom prst="rect">
            <a:avLst/>
          </a:prstGeom>
        </p:spPr>
        <p:txBody>
          <a:bodyPr>
            <a:spAutoFit/>
          </a:bodyPr>
          <a:lstStyle/>
          <a:p>
            <a:pPr algn="ctr"/>
            <a:r>
              <a:rPr lang="tr-TR" b="1" dirty="0" smtClean="0">
                <a:solidFill>
                  <a:srgbClr val="FF0000"/>
                </a:solidFill>
              </a:rPr>
              <a:t> </a:t>
            </a:r>
          </a:p>
          <a:p>
            <a:pPr marL="285750" indent="-285750">
              <a:buFont typeface="Wingdings" panose="05000000000000000000" pitchFamily="2" charset="2"/>
              <a:buChar char="Ø"/>
            </a:pPr>
            <a:endParaRPr lang="tr-TR" dirty="0" smtClean="0"/>
          </a:p>
          <a:p>
            <a:pPr marL="285750" indent="-285750">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p:txBody>
      </p:sp>
      <p:sp>
        <p:nvSpPr>
          <p:cNvPr id="8" name="Dikdörtgen 7"/>
          <p:cNvSpPr/>
          <p:nvPr/>
        </p:nvSpPr>
        <p:spPr>
          <a:xfrm>
            <a:off x="5719768" y="1772116"/>
            <a:ext cx="6120694" cy="3585597"/>
          </a:xfrm>
          <a:prstGeom prst="rect">
            <a:avLst/>
          </a:prstGeom>
        </p:spPr>
        <p:txBody>
          <a:bodyPr wrap="square">
            <a:spAutoFit/>
          </a:bodyPr>
          <a:lstStyle/>
          <a:p>
            <a:pPr marL="285750" indent="-285750" algn="just">
              <a:buFont typeface="Wingdings" panose="05000000000000000000" pitchFamily="2" charset="2"/>
              <a:buChar char="Ø"/>
            </a:pPr>
            <a:r>
              <a:rPr lang="tr-TR" sz="1400" dirty="0" smtClean="0">
                <a:latin typeface="Times New Roman" panose="02020603050405020304" pitchFamily="18" charset="0"/>
                <a:cs typeface="Times New Roman" panose="02020603050405020304" pitchFamily="18" charset="0"/>
              </a:rPr>
              <a:t>Merkezi </a:t>
            </a:r>
            <a:r>
              <a:rPr lang="tr-TR" sz="1400" dirty="0">
                <a:latin typeface="Times New Roman" panose="02020603050405020304" pitchFamily="18" charset="0"/>
                <a:cs typeface="Times New Roman" panose="02020603050405020304" pitchFamily="18" charset="0"/>
              </a:rPr>
              <a:t>Kafeteryada günlük olarak </a:t>
            </a:r>
            <a:r>
              <a:rPr lang="tr-TR" sz="1400" dirty="0" smtClean="0">
                <a:latin typeface="Times New Roman" panose="02020603050405020304" pitchFamily="18" charset="0"/>
                <a:cs typeface="Times New Roman" panose="02020603050405020304" pitchFamily="18" charset="0"/>
              </a:rPr>
              <a:t>öğrenci</a:t>
            </a:r>
            <a:r>
              <a:rPr lang="tr-TR" sz="1400" dirty="0">
                <a:latin typeface="Times New Roman" panose="02020603050405020304" pitchFamily="18" charset="0"/>
                <a:cs typeface="Times New Roman" panose="02020603050405020304" pitchFamily="18" charset="0"/>
              </a:rPr>
              <a:t>, </a:t>
            </a:r>
            <a:r>
              <a:rPr lang="tr-TR" sz="1400" dirty="0" smtClean="0">
                <a:latin typeface="Times New Roman" panose="02020603050405020304" pitchFamily="18" charset="0"/>
                <a:cs typeface="Times New Roman" panose="02020603050405020304" pitchFamily="18" charset="0"/>
              </a:rPr>
              <a:t>personel </a:t>
            </a:r>
            <a:r>
              <a:rPr lang="tr-TR" sz="1400" dirty="0">
                <a:latin typeface="Times New Roman" panose="02020603050405020304" pitchFamily="18" charset="0"/>
                <a:cs typeface="Times New Roman" panose="02020603050405020304" pitchFamily="18" charset="0"/>
              </a:rPr>
              <a:t>ve </a:t>
            </a:r>
            <a:r>
              <a:rPr lang="tr-TR" sz="1400" dirty="0" smtClean="0">
                <a:latin typeface="Times New Roman" panose="02020603050405020304" pitchFamily="18" charset="0"/>
                <a:cs typeface="Times New Roman" panose="02020603050405020304" pitchFamily="18" charset="0"/>
              </a:rPr>
              <a:t>akademisyenlere </a:t>
            </a:r>
            <a:r>
              <a:rPr lang="tr-TR" sz="1400" b="1" dirty="0">
                <a:latin typeface="Times New Roman" panose="02020603050405020304" pitchFamily="18" charset="0"/>
                <a:cs typeface="Times New Roman" panose="02020603050405020304" pitchFamily="18" charset="0"/>
              </a:rPr>
              <a:t>dört çeşit </a:t>
            </a:r>
            <a:r>
              <a:rPr lang="tr-TR" sz="1400" dirty="0">
                <a:latin typeface="Times New Roman" panose="02020603050405020304" pitchFamily="18" charset="0"/>
                <a:cs typeface="Times New Roman" panose="02020603050405020304" pitchFamily="18" charset="0"/>
              </a:rPr>
              <a:t>yemek sunulmaktadır. </a:t>
            </a:r>
            <a:endParaRPr lang="tr-TR" sz="14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endParaRPr lang="tr-TR"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Öğrenci Salonlarında birinci  </a:t>
            </a:r>
            <a:r>
              <a:rPr lang="tr-TR" sz="1400" dirty="0" smtClean="0">
                <a:latin typeface="Times New Roman" panose="02020603050405020304" pitchFamily="18" charset="0"/>
                <a:cs typeface="Times New Roman" panose="02020603050405020304" pitchFamily="18" charset="0"/>
              </a:rPr>
              <a:t>öğretime </a:t>
            </a:r>
            <a:r>
              <a:rPr lang="tr-TR" sz="1400" b="1" dirty="0" smtClean="0">
                <a:latin typeface="Times New Roman" panose="02020603050405020304" pitchFamily="18" charset="0"/>
                <a:cs typeface="Times New Roman" panose="02020603050405020304" pitchFamily="18" charset="0"/>
              </a:rPr>
              <a:t>10.30-13.30,  </a:t>
            </a:r>
            <a:r>
              <a:rPr lang="tr-TR" sz="1400" dirty="0">
                <a:latin typeface="Times New Roman" panose="02020603050405020304" pitchFamily="18" charset="0"/>
                <a:cs typeface="Times New Roman" panose="02020603050405020304" pitchFamily="18" charset="0"/>
              </a:rPr>
              <a:t>ikinci </a:t>
            </a:r>
            <a:r>
              <a:rPr lang="tr-TR" sz="1400" dirty="0" smtClean="0">
                <a:latin typeface="Times New Roman" panose="02020603050405020304" pitchFamily="18" charset="0"/>
                <a:cs typeface="Times New Roman" panose="02020603050405020304" pitchFamily="18" charset="0"/>
              </a:rPr>
              <a:t>öğretime ise  </a:t>
            </a:r>
            <a:r>
              <a:rPr lang="tr-TR" sz="1400" b="1" dirty="0">
                <a:latin typeface="Times New Roman" panose="02020603050405020304" pitchFamily="18" charset="0"/>
                <a:cs typeface="Times New Roman" panose="02020603050405020304" pitchFamily="18" charset="0"/>
              </a:rPr>
              <a:t>15:30-17:00</a:t>
            </a:r>
            <a:r>
              <a:rPr lang="tr-TR" sz="1400" dirty="0">
                <a:latin typeface="Times New Roman" panose="02020603050405020304" pitchFamily="18" charset="0"/>
                <a:cs typeface="Times New Roman" panose="02020603050405020304" pitchFamily="18" charset="0"/>
              </a:rPr>
              <a:t> saatleri arasında hizmet verilmektedir. </a:t>
            </a:r>
            <a:endParaRPr lang="tr-TR" sz="14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endParaRPr lang="tr-TR"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 Her sabah </a:t>
            </a:r>
            <a:r>
              <a:rPr lang="tr-TR" sz="1400" b="1" dirty="0" smtClean="0">
                <a:latin typeface="Times New Roman" panose="02020603050405020304" pitchFamily="18" charset="0"/>
                <a:cs typeface="Times New Roman" panose="02020603050405020304" pitchFamily="18" charset="0"/>
              </a:rPr>
              <a:t>07:30-09:00</a:t>
            </a:r>
            <a:r>
              <a:rPr lang="tr-TR" sz="1400" dirty="0" smtClean="0">
                <a:latin typeface="Times New Roman" panose="02020603050405020304" pitchFamily="18" charset="0"/>
                <a:cs typeface="Times New Roman" panose="02020603050405020304" pitchFamily="18" charset="0"/>
              </a:rPr>
              <a:t> </a:t>
            </a:r>
            <a:r>
              <a:rPr lang="tr-TR" sz="1400" dirty="0">
                <a:latin typeface="Times New Roman" panose="02020603050405020304" pitchFamily="18" charset="0"/>
                <a:cs typeface="Times New Roman" panose="02020603050405020304" pitchFamily="18" charset="0"/>
              </a:rPr>
              <a:t>saatleri arasında ücretsiz sabah çorbası verilmektedir</a:t>
            </a:r>
            <a:r>
              <a:rPr lang="tr-TR" sz="14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Ø"/>
            </a:pPr>
            <a:endParaRPr lang="tr-TR" sz="14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sz="1400" dirty="0" smtClean="0">
                <a:latin typeface="Times New Roman" panose="02020603050405020304" pitchFamily="18" charset="0"/>
                <a:cs typeface="Times New Roman" panose="02020603050405020304" pitchFamily="18" charset="0"/>
              </a:rPr>
              <a:t>Ayrıca kampüste, </a:t>
            </a:r>
            <a:r>
              <a:rPr lang="tr-TR" sz="1400" dirty="0">
                <a:latin typeface="Times New Roman" panose="02020603050405020304" pitchFamily="18" charset="0"/>
                <a:cs typeface="Times New Roman" panose="02020603050405020304" pitchFamily="18" charset="0"/>
              </a:rPr>
              <a:t>bu saatler dışında yiyecek içecek hizmeti sunan bir çok kafe ve kantin bulunmaktadır. </a:t>
            </a:r>
            <a:endParaRPr lang="tr-TR" sz="14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sz="1400" dirty="0" smtClean="0">
                <a:latin typeface="Times New Roman" panose="02020603050405020304" pitchFamily="18" charset="0"/>
                <a:cs typeface="Times New Roman" panose="02020603050405020304" pitchFamily="18" charset="0"/>
              </a:rPr>
              <a:t>Yeni Eğitim-Öğretim döneminde öğrencilerimiz 1. çekimde : </a:t>
            </a:r>
            <a:r>
              <a:rPr lang="tr-TR" sz="1400" b="1" dirty="0" smtClean="0">
                <a:latin typeface="Times New Roman" panose="02020603050405020304" pitchFamily="18" charset="0"/>
                <a:cs typeface="Times New Roman" panose="02020603050405020304" pitchFamily="18" charset="0"/>
              </a:rPr>
              <a:t>30,00-TL</a:t>
            </a:r>
            <a:r>
              <a:rPr lang="tr-TR" sz="1400" dirty="0" smtClean="0">
                <a:latin typeface="Times New Roman" panose="02020603050405020304" pitchFamily="18" charset="0"/>
                <a:cs typeface="Times New Roman" panose="02020603050405020304" pitchFamily="18" charset="0"/>
              </a:rPr>
              <a:t>, 2. çekimde </a:t>
            </a:r>
            <a:r>
              <a:rPr lang="tr-TR" sz="1400" b="1" dirty="0" smtClean="0">
                <a:latin typeface="Times New Roman" panose="02020603050405020304" pitchFamily="18" charset="0"/>
                <a:cs typeface="Times New Roman" panose="02020603050405020304" pitchFamily="18" charset="0"/>
              </a:rPr>
              <a:t>100,00-TL</a:t>
            </a:r>
            <a:r>
              <a:rPr lang="tr-TR" sz="1400" dirty="0" smtClean="0">
                <a:latin typeface="Times New Roman" panose="02020603050405020304" pitchFamily="18" charset="0"/>
                <a:cs typeface="Times New Roman" panose="02020603050405020304" pitchFamily="18" charset="0"/>
              </a:rPr>
              <a:t> ücret ödeyerek yemek hizmetinden yararlanabilmektedir. </a:t>
            </a:r>
            <a:endParaRPr lang="tr-TR" sz="1400" dirty="0">
              <a:latin typeface="Times New Roman" panose="02020603050405020304" pitchFamily="18" charset="0"/>
              <a:cs typeface="Times New Roman" panose="02020603050405020304" pitchFamily="18" charset="0"/>
            </a:endParaRPr>
          </a:p>
          <a:p>
            <a:pPr algn="just"/>
            <a:endParaRPr lang="tr-TR"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endParaRPr lang="tr-TR" sz="1100" dirty="0" smtClean="0">
              <a:latin typeface="Calibri" pitchFamily="34" charset="0"/>
            </a:endParaRPr>
          </a:p>
          <a:p>
            <a:pPr marL="285750" indent="-285750" algn="just">
              <a:buFont typeface="Wingdings" panose="05000000000000000000" pitchFamily="2" charset="2"/>
              <a:buChar char="Ø"/>
            </a:pPr>
            <a:endParaRPr lang="tr-TR" sz="1100" dirty="0" smtClean="0">
              <a:latin typeface="Calibri" pitchFamily="34" charset="0"/>
            </a:endParaRPr>
          </a:p>
          <a:p>
            <a:pPr marL="285750" indent="-285750" algn="just">
              <a:buFont typeface="Wingdings" panose="05000000000000000000" pitchFamily="2" charset="2"/>
              <a:buChar char="Ø"/>
            </a:pPr>
            <a:endParaRPr lang="tr-TR" sz="1100" dirty="0">
              <a:latin typeface="Calibri" pitchFamily="34" charset="0"/>
            </a:endParaRPr>
          </a:p>
          <a:p>
            <a:pPr marL="285750" indent="-285750" algn="just">
              <a:buFont typeface="Wingdings" panose="05000000000000000000" pitchFamily="2" charset="2"/>
              <a:buChar char="Ø"/>
            </a:pPr>
            <a:endParaRPr lang="tr-T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8153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767861" y="100120"/>
            <a:ext cx="10515600" cy="756151"/>
          </a:xfrm>
        </p:spPr>
        <p:txBody>
          <a:bodyPr>
            <a:normAutofit fontScale="90000"/>
          </a:bodyPr>
          <a:lstStyle/>
          <a:p>
            <a:pPr algn="ctr"/>
            <a:r>
              <a:rPr lang="tr-TR" sz="2800" b="1" dirty="0" smtClean="0">
                <a:latin typeface="+mn-lt"/>
              </a:rPr>
              <a:t>ÜNİVERSİTEMİZ ÖĞRENCİLERİNE YEMEK HİZMETİ YERLERİ VE SÜREÇLERİ</a:t>
            </a:r>
            <a:endParaRPr lang="tr-TR" sz="2800" b="1" dirty="0">
              <a:latin typeface="+mn-lt"/>
            </a:endParaRPr>
          </a:p>
        </p:txBody>
      </p:sp>
      <p:sp>
        <p:nvSpPr>
          <p:cNvPr id="6" name="İçerik Yer Tutucusu 5"/>
          <p:cNvSpPr>
            <a:spLocks noGrp="1"/>
          </p:cNvSpPr>
          <p:nvPr>
            <p:ph idx="1"/>
          </p:nvPr>
        </p:nvSpPr>
        <p:spPr>
          <a:xfrm>
            <a:off x="7201350" y="1961364"/>
            <a:ext cx="4366441" cy="2899334"/>
          </a:xfrm>
        </p:spPr>
        <p:txBody>
          <a:bodyPr>
            <a:normAutofit fontScale="77500" lnSpcReduction="20000"/>
          </a:bodyPr>
          <a:lstStyle/>
          <a:p>
            <a:pPr marL="342900" indent="-342900" algn="just">
              <a:buFont typeface="Wingdings" panose="05000000000000000000" pitchFamily="2" charset="2"/>
              <a:buChar char="Ø"/>
            </a:pPr>
            <a:r>
              <a:rPr lang="tr-TR" sz="2000" dirty="0" smtClean="0">
                <a:latin typeface="Calibri" pitchFamily="34" charset="0"/>
              </a:rPr>
              <a:t>Merkezi </a:t>
            </a:r>
            <a:r>
              <a:rPr lang="tr-TR" sz="2000" dirty="0">
                <a:latin typeface="Calibri" pitchFamily="34" charset="0"/>
              </a:rPr>
              <a:t>Kafeterya</a:t>
            </a:r>
            <a:r>
              <a:rPr lang="tr-TR" sz="2000" dirty="0" smtClean="0">
                <a:latin typeface="Calibri" pitchFamily="34" charset="0"/>
              </a:rPr>
              <a:t>’ da </a:t>
            </a:r>
            <a:r>
              <a:rPr lang="tr-TR" sz="2000" dirty="0">
                <a:latin typeface="Calibri" pitchFamily="34" charset="0"/>
              </a:rPr>
              <a:t>yemek yiyebilmek için öğrencilerimizin Yapı Kredi Bankası’ </a:t>
            </a:r>
            <a:r>
              <a:rPr lang="tr-TR" sz="2000" dirty="0" err="1">
                <a:latin typeface="Calibri" pitchFamily="34" charset="0"/>
              </a:rPr>
              <a:t>na</a:t>
            </a:r>
            <a:r>
              <a:rPr lang="tr-TR" sz="2000" dirty="0">
                <a:latin typeface="Calibri" pitchFamily="34" charset="0"/>
              </a:rPr>
              <a:t> ait bankamatik kartı çıkartmaları ve bankamatik veya internet bankacılığı üzerinden E-Kampüs sistemine kayıtlarının yapılarak yemek hizmetinden yararlanabilmektedir. </a:t>
            </a:r>
            <a:endParaRPr lang="tr-TR" sz="2000" dirty="0" smtClean="0">
              <a:latin typeface="Calibri" pitchFamily="34" charset="0"/>
            </a:endParaRPr>
          </a:p>
          <a:p>
            <a:pPr marL="342900" indent="-342900" algn="just">
              <a:buFont typeface="Wingdings" panose="05000000000000000000" pitchFamily="2" charset="2"/>
              <a:buChar char="Ø"/>
            </a:pPr>
            <a:r>
              <a:rPr lang="tr-TR" sz="2000" dirty="0">
                <a:latin typeface="Calibri" pitchFamily="34" charset="0"/>
              </a:rPr>
              <a:t>E-Kampüs uygulamasını para yükleme işlemini </a:t>
            </a:r>
            <a:r>
              <a:rPr lang="tr-TR" sz="2000" dirty="0" smtClean="0">
                <a:latin typeface="Calibri" pitchFamily="34" charset="0"/>
              </a:rPr>
              <a:t>interaktif bankacılık veya herhangi </a:t>
            </a:r>
            <a:r>
              <a:rPr lang="tr-TR" sz="2000" dirty="0">
                <a:latin typeface="Calibri" pitchFamily="34" charset="0"/>
              </a:rPr>
              <a:t>bir Yapı Kredi Bankası ATM’ </a:t>
            </a:r>
            <a:r>
              <a:rPr lang="tr-TR" sz="2000" dirty="0" smtClean="0">
                <a:latin typeface="Calibri" pitchFamily="34" charset="0"/>
              </a:rPr>
              <a:t>den gerçekleştirebilirsiniz.</a:t>
            </a:r>
          </a:p>
          <a:p>
            <a:pPr marL="342900" indent="-342900" algn="just">
              <a:buFont typeface="Wingdings" panose="05000000000000000000" pitchFamily="2" charset="2"/>
              <a:buChar char="Ø"/>
            </a:pPr>
            <a:r>
              <a:rPr lang="tr-TR" sz="2000" dirty="0" smtClean="0"/>
              <a:t> Yapı Kredi Bankası mobil uygulama üzerinden E-Kampüs Aktivasyonu nasıl yapılacağını anlatan broşürler üniversitemiz yemekhanelerinde asılı bulunmaktadır. </a:t>
            </a:r>
          </a:p>
          <a:p>
            <a:pPr algn="just"/>
            <a:endParaRPr lang="tr-TR"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9996854" y="6324302"/>
            <a:ext cx="2195146" cy="367882"/>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080964" y="632162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MERKEZİ KAFETERYA YÖNETİCİLİĞİ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sp>
        <p:nvSpPr>
          <p:cNvPr id="3" name="Dikdörtgen 2"/>
          <p:cNvSpPr/>
          <p:nvPr/>
        </p:nvSpPr>
        <p:spPr>
          <a:xfrm>
            <a:off x="5744462" y="569077"/>
            <a:ext cx="6096000" cy="923330"/>
          </a:xfrm>
          <a:prstGeom prst="rect">
            <a:avLst/>
          </a:prstGeom>
        </p:spPr>
        <p:txBody>
          <a:bodyPr>
            <a:spAutoFit/>
          </a:bodyPr>
          <a:lstStyle/>
          <a:p>
            <a:pPr algn="ctr"/>
            <a:r>
              <a:rPr lang="tr-TR" b="1" dirty="0" smtClean="0">
                <a:solidFill>
                  <a:srgbClr val="FF0000"/>
                </a:solidFill>
              </a:rPr>
              <a:t> </a:t>
            </a:r>
          </a:p>
          <a:p>
            <a:pPr marL="285750" indent="-285750">
              <a:buFont typeface="Wingdings" panose="05000000000000000000" pitchFamily="2" charset="2"/>
              <a:buChar char="Ø"/>
            </a:pPr>
            <a:endParaRPr lang="tr-TR" dirty="0" smtClean="0"/>
          </a:p>
          <a:p>
            <a:pPr marL="285750" indent="-285750">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p:txBody>
      </p:sp>
      <p:pic>
        <p:nvPicPr>
          <p:cNvPr id="9" name="Resim 8"/>
          <p:cNvPicPr>
            <a:picLocks noChangeAspect="1"/>
          </p:cNvPicPr>
          <p:nvPr/>
        </p:nvPicPr>
        <p:blipFill>
          <a:blip r:embed="rId2"/>
          <a:stretch>
            <a:fillRect/>
          </a:stretch>
        </p:blipFill>
        <p:spPr>
          <a:xfrm>
            <a:off x="303157" y="1452858"/>
            <a:ext cx="6126737" cy="4232635"/>
          </a:xfrm>
          <a:prstGeom prst="rect">
            <a:avLst/>
          </a:prstGeom>
        </p:spPr>
      </p:pic>
    </p:spTree>
    <p:extLst>
      <p:ext uri="{BB962C8B-B14F-4D97-AF65-F5344CB8AC3E}">
        <p14:creationId xmlns:p14="http://schemas.microsoft.com/office/powerpoint/2010/main" val="1928987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1245523" y="174924"/>
            <a:ext cx="10515600" cy="601662"/>
          </a:xfrm>
        </p:spPr>
        <p:txBody>
          <a:bodyPr>
            <a:normAutofit/>
          </a:bodyPr>
          <a:lstStyle/>
          <a:p>
            <a:pPr algn="ctr"/>
            <a:r>
              <a:rPr lang="tr-TR" sz="3200" b="1" dirty="0" smtClean="0">
                <a:latin typeface="+mn-lt"/>
              </a:rPr>
              <a:t>MEDİKO SOSYAL SAĞLIK MERKEZİ HİZMETLERİ</a:t>
            </a:r>
            <a:endParaRPr lang="tr-TR" sz="3200" b="1" dirty="0">
              <a:latin typeface="+mn-lt"/>
            </a:endParaRPr>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MEDİKO SOSYAL SAĞLIK MERKEZİ ORYANTASYON SUNUMU</a:t>
            </a:r>
            <a:endParaRPr lang="tr-TR" sz="1800" dirty="0">
              <a:solidFill>
                <a:schemeClr val="bg1"/>
              </a:solidFill>
            </a:endParaRP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036" y="1571833"/>
            <a:ext cx="3661712" cy="35415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Sağ Ok 9"/>
          <p:cNvSpPr/>
          <p:nvPr/>
        </p:nvSpPr>
        <p:spPr>
          <a:xfrm>
            <a:off x="1308308" y="1822780"/>
            <a:ext cx="889088" cy="26313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17" name="Dikdörtgen 16"/>
          <p:cNvSpPr/>
          <p:nvPr/>
        </p:nvSpPr>
        <p:spPr>
          <a:xfrm>
            <a:off x="4156364" y="1571833"/>
            <a:ext cx="7647781" cy="3970318"/>
          </a:xfrm>
          <a:prstGeom prst="rect">
            <a:avLst/>
          </a:prstGeom>
        </p:spPr>
        <p:txBody>
          <a:bodyPr wrap="square">
            <a:spAutoFit/>
          </a:bodyPr>
          <a:lstStyle/>
          <a:p>
            <a:r>
              <a:rPr lang="tr-TR" dirty="0">
                <a:latin typeface="Times New Roman" panose="02020603050405020304" pitchFamily="18" charset="0"/>
                <a:cs typeface="Times New Roman" panose="02020603050405020304" pitchFamily="18" charset="0"/>
              </a:rPr>
              <a:t>Kurumun amacı ;</a:t>
            </a:r>
          </a:p>
          <a:p>
            <a:pPr algn="just"/>
            <a:r>
              <a:rPr lang="tr-TR" dirty="0">
                <a:latin typeface="Times New Roman" panose="02020603050405020304" pitchFamily="18" charset="0"/>
                <a:cs typeface="Times New Roman" panose="02020603050405020304" pitchFamily="18" charset="0"/>
              </a:rPr>
              <a:t>Ü</a:t>
            </a:r>
            <a:r>
              <a:rPr lang="tr-TR" dirty="0" smtClean="0">
                <a:latin typeface="Times New Roman" panose="02020603050405020304" pitchFamily="18" charset="0"/>
                <a:cs typeface="Times New Roman" panose="02020603050405020304" pitchFamily="18" charset="0"/>
              </a:rPr>
              <a:t>niversitemiz </a:t>
            </a:r>
            <a:r>
              <a:rPr lang="tr-TR" dirty="0">
                <a:latin typeface="Times New Roman" panose="02020603050405020304" pitchFamily="18" charset="0"/>
                <a:cs typeface="Times New Roman" panose="02020603050405020304" pitchFamily="18" charset="0"/>
              </a:rPr>
              <a:t>öğrencileri, çalışanları ile bakmakla yükümlü oldukları aile bireylerinin ve emeklilerinin nitelikli birinci basamak sağlık hizmetleri almasını </a:t>
            </a:r>
            <a:r>
              <a:rPr lang="tr-TR" dirty="0" smtClean="0">
                <a:latin typeface="Times New Roman" panose="02020603050405020304" pitchFamily="18" charset="0"/>
                <a:cs typeface="Times New Roman" panose="02020603050405020304" pitchFamily="18" charset="0"/>
              </a:rPr>
              <a:t>sağlamak.</a:t>
            </a:r>
          </a:p>
          <a:p>
            <a:pPr marL="285750" indent="-285750">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Hizmetlerinden faydalanmak  </a:t>
            </a:r>
            <a:r>
              <a:rPr lang="tr-TR" dirty="0">
                <a:latin typeface="Times New Roman" panose="02020603050405020304" pitchFamily="18" charset="0"/>
                <a:cs typeface="Times New Roman" panose="02020603050405020304" pitchFamily="18" charset="0"/>
              </a:rPr>
              <a:t>için </a:t>
            </a:r>
            <a:r>
              <a:rPr lang="tr-TR" dirty="0" smtClean="0">
                <a:latin typeface="Times New Roman" panose="02020603050405020304" pitchFamily="18" charset="0"/>
                <a:cs typeface="Times New Roman" panose="02020603050405020304" pitchFamily="18" charset="0"/>
              </a:rPr>
              <a:t>üniversite kimlik kartıyla başvurmaları gerekmektedir. </a:t>
            </a:r>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Hekimlerimizden</a:t>
            </a:r>
            <a:r>
              <a:rPr lang="tr-TR" dirty="0">
                <a:solidFill>
                  <a:srgbClr val="FF0000"/>
                </a:solidFill>
                <a:latin typeface="Times New Roman" panose="02020603050405020304" pitchFamily="18" charset="0"/>
                <a:cs typeface="Times New Roman" panose="02020603050405020304" pitchFamily="18" charset="0"/>
              </a:rPr>
              <a:t> </a:t>
            </a:r>
            <a:r>
              <a:rPr lang="tr-TR" b="1" u="sng" dirty="0">
                <a:latin typeface="Times New Roman" panose="02020603050405020304" pitchFamily="18" charset="0"/>
                <a:cs typeface="Times New Roman" panose="02020603050405020304" pitchFamily="18" charset="0"/>
              </a:rPr>
              <a:t>randevusuz</a:t>
            </a:r>
            <a:r>
              <a:rPr lang="tr-TR" dirty="0">
                <a:solidFill>
                  <a:srgbClr val="FF0000"/>
                </a:solidFill>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olarak </a:t>
            </a:r>
          </a:p>
          <a:p>
            <a:pPr marL="285750" indent="-285750">
              <a:buFont typeface="Wingdings" panose="05000000000000000000" pitchFamily="2" charset="2"/>
              <a:buChar char="Ø"/>
            </a:pPr>
            <a:r>
              <a:rPr lang="tr-TR" dirty="0" err="1" smtClean="0">
                <a:latin typeface="Times New Roman" panose="02020603050405020304" pitchFamily="18" charset="0"/>
                <a:cs typeface="Times New Roman" panose="02020603050405020304" pitchFamily="18" charset="0"/>
              </a:rPr>
              <a:t>Psikososyal</a:t>
            </a:r>
            <a:r>
              <a:rPr lang="tr-TR"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Destek Hizmetleri için durumunuzun </a:t>
            </a:r>
            <a:r>
              <a:rPr lang="tr-TR" dirty="0" err="1">
                <a:latin typeface="Times New Roman" panose="02020603050405020304" pitchFamily="18" charset="0"/>
                <a:cs typeface="Times New Roman" panose="02020603050405020304" pitchFamily="18" charset="0"/>
              </a:rPr>
              <a:t>aciliyetine</a:t>
            </a:r>
            <a:r>
              <a:rPr lang="tr-TR" dirty="0">
                <a:latin typeface="Times New Roman" panose="02020603050405020304" pitchFamily="18" charset="0"/>
                <a:cs typeface="Times New Roman" panose="02020603050405020304" pitchFamily="18" charset="0"/>
              </a:rPr>
              <a:t> ve hasta yoğunluğuna göre randevu planlanabilmektedir.  </a:t>
            </a:r>
          </a:p>
          <a:p>
            <a:pPr marL="285750" indent="-285750">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Hafta </a:t>
            </a:r>
            <a:r>
              <a:rPr lang="tr-TR" dirty="0">
                <a:latin typeface="Times New Roman" panose="02020603050405020304" pitchFamily="18" charset="0"/>
                <a:cs typeface="Times New Roman" panose="02020603050405020304" pitchFamily="18" charset="0"/>
              </a:rPr>
              <a:t>içi mesai saatlerinde açık </a:t>
            </a:r>
            <a:r>
              <a:rPr lang="tr-TR" b="1" u="sng" dirty="0">
                <a:latin typeface="Times New Roman" panose="02020603050405020304" pitchFamily="18" charset="0"/>
                <a:cs typeface="Times New Roman" panose="02020603050405020304" pitchFamily="18" charset="0"/>
              </a:rPr>
              <a:t>(08.30-16.30)</a:t>
            </a:r>
          </a:p>
          <a:p>
            <a:pPr marL="285750" indent="-285750">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Hafta içi mesai saatlerinde açık, </a:t>
            </a:r>
            <a:r>
              <a:rPr lang="tr-TR" b="1" u="sng" dirty="0">
                <a:latin typeface="Times New Roman" panose="02020603050405020304" pitchFamily="18" charset="0"/>
                <a:cs typeface="Times New Roman" panose="02020603050405020304" pitchFamily="18" charset="0"/>
              </a:rPr>
              <a:t>12.00-13.00</a:t>
            </a:r>
            <a:r>
              <a:rPr lang="tr-TR" dirty="0">
                <a:latin typeface="Times New Roman" panose="02020603050405020304" pitchFamily="18" charset="0"/>
                <a:cs typeface="Times New Roman" panose="02020603050405020304" pitchFamily="18" charset="0"/>
              </a:rPr>
              <a:t> saatleri arası kapalıdır.</a:t>
            </a:r>
          </a:p>
          <a:p>
            <a:pPr marL="285750" indent="-285750">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Hizmetlerden faydalanmak isteyenler </a:t>
            </a:r>
            <a:r>
              <a:rPr lang="tr-TR" dirty="0" smtClean="0">
                <a:latin typeface="Times New Roman" panose="02020603050405020304" pitchFamily="18" charset="0"/>
                <a:cs typeface="Times New Roman" panose="02020603050405020304" pitchFamily="18" charset="0"/>
              </a:rPr>
              <a:t>ana sayfada bulunan bağlantıyla online randevu alabilirler.</a:t>
            </a:r>
            <a:endParaRPr lang="tr-TR" dirty="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7866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1245523" y="174924"/>
            <a:ext cx="10515600" cy="601662"/>
          </a:xfrm>
        </p:spPr>
        <p:txBody>
          <a:bodyPr>
            <a:normAutofit/>
          </a:bodyPr>
          <a:lstStyle/>
          <a:p>
            <a:pPr algn="ctr"/>
            <a:r>
              <a:rPr lang="tr-TR" sz="3200" b="1" dirty="0" smtClean="0">
                <a:latin typeface="+mn-lt"/>
              </a:rPr>
              <a:t>MEDİKO SOSYAL SAĞLIK MERKEZİ HİZMETLERİ</a:t>
            </a:r>
            <a:endParaRPr lang="tr-TR" sz="3200" b="1" dirty="0">
              <a:latin typeface="+mn-lt"/>
            </a:endParaRPr>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MEDİKO SOSYAL SAĞLIK MERKEZİ ORYANTASYON SUNUMU</a:t>
            </a:r>
            <a:endParaRPr lang="tr-TR" sz="1800" dirty="0">
              <a:solidFill>
                <a:schemeClr val="bg1"/>
              </a:solidFill>
            </a:endParaRPr>
          </a:p>
        </p:txBody>
      </p:sp>
      <p:sp>
        <p:nvSpPr>
          <p:cNvPr id="17" name="Dikdörtgen 16"/>
          <p:cNvSpPr/>
          <p:nvPr/>
        </p:nvSpPr>
        <p:spPr>
          <a:xfrm>
            <a:off x="5998100" y="5296167"/>
            <a:ext cx="6142838" cy="1200329"/>
          </a:xfrm>
          <a:prstGeom prst="rect">
            <a:avLst/>
          </a:prstGeom>
        </p:spPr>
        <p:txBody>
          <a:bodyPr wrap="square">
            <a:spAutoFit/>
          </a:bodyPr>
          <a:lstStyle/>
          <a:p>
            <a:pPr marL="285750" indent="-285750" algn="just">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Hizmetlerden </a:t>
            </a:r>
            <a:r>
              <a:rPr lang="tr-TR" dirty="0">
                <a:latin typeface="Times New Roman" panose="02020603050405020304" pitchFamily="18" charset="0"/>
                <a:cs typeface="Times New Roman" panose="02020603050405020304" pitchFamily="18" charset="0"/>
              </a:rPr>
              <a:t>faydalanmak isteyenler </a:t>
            </a:r>
            <a:r>
              <a:rPr lang="tr-TR" dirty="0">
                <a:latin typeface="Times New Roman" panose="02020603050405020304" pitchFamily="18" charset="0"/>
                <a:cs typeface="Times New Roman" panose="02020603050405020304" pitchFamily="18" charset="0"/>
                <a:hlinkClick r:id="rId3"/>
              </a:rPr>
              <a:t>https://medikososyal.cu.edu.tr</a:t>
            </a:r>
            <a:r>
              <a:rPr lang="tr-TR" dirty="0" smtClean="0">
                <a:latin typeface="Times New Roman" panose="02020603050405020304" pitchFamily="18" charset="0"/>
                <a:cs typeface="Times New Roman" panose="02020603050405020304" pitchFamily="18" charset="0"/>
                <a:hlinkClick r:id="rId3"/>
              </a:rPr>
              <a:t>/</a:t>
            </a:r>
            <a:r>
              <a:rPr lang="tr-TR" dirty="0" smtClean="0">
                <a:latin typeface="Times New Roman" panose="02020603050405020304" pitchFamily="18" charset="0"/>
                <a:cs typeface="Times New Roman" panose="02020603050405020304" pitchFamily="18" charset="0"/>
              </a:rPr>
              <a:t> ana sayfada bulunan bağlantıyla online randevu alabilirler.</a:t>
            </a:r>
            <a:endParaRPr lang="tr-TR" dirty="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4"/>
          <a:stretch>
            <a:fillRect/>
          </a:stretch>
        </p:blipFill>
        <p:spPr>
          <a:xfrm>
            <a:off x="6374535" y="1151198"/>
            <a:ext cx="4791808" cy="3985871"/>
          </a:xfrm>
          <a:prstGeom prst="rect">
            <a:avLst/>
          </a:prstGeom>
        </p:spPr>
      </p:pic>
      <p:sp>
        <p:nvSpPr>
          <p:cNvPr id="11" name="Sağ Ok 10"/>
          <p:cNvSpPr/>
          <p:nvPr/>
        </p:nvSpPr>
        <p:spPr>
          <a:xfrm>
            <a:off x="7200898" y="4272704"/>
            <a:ext cx="800101" cy="19931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8" name="Dikdörtgen 7"/>
          <p:cNvSpPr/>
          <p:nvPr/>
        </p:nvSpPr>
        <p:spPr>
          <a:xfrm>
            <a:off x="416318" y="1817818"/>
            <a:ext cx="4665636" cy="2554545"/>
          </a:xfrm>
          <a:prstGeom prst="rect">
            <a:avLst/>
          </a:prstGeom>
        </p:spPr>
        <p:txBody>
          <a:bodyPr wrap="square">
            <a:spAutoFit/>
          </a:bodyPr>
          <a:lstStyle/>
          <a:p>
            <a:pPr>
              <a:buFont typeface="Wingdings" charset="2"/>
              <a:buChar char="Ø"/>
            </a:pPr>
            <a:r>
              <a:rPr lang="tr-TR" sz="1600" b="1" dirty="0">
                <a:latin typeface="Times New Roman" panose="02020603050405020304" pitchFamily="18" charset="0"/>
                <a:cs typeface="Times New Roman" panose="02020603050405020304" pitchFamily="18" charset="0"/>
              </a:rPr>
              <a:t>1 Yetkilendirilmiş Aile </a:t>
            </a:r>
            <a:r>
              <a:rPr lang="tr-TR" sz="1600" b="1" dirty="0" smtClean="0">
                <a:latin typeface="Times New Roman" panose="02020603050405020304" pitchFamily="18" charset="0"/>
                <a:cs typeface="Times New Roman" panose="02020603050405020304" pitchFamily="18" charset="0"/>
              </a:rPr>
              <a:t>Hekimi</a:t>
            </a:r>
            <a:endParaRPr lang="tr-TR" sz="1600" b="1" dirty="0">
              <a:latin typeface="Times New Roman" panose="02020603050405020304" pitchFamily="18" charset="0"/>
              <a:cs typeface="Times New Roman" panose="02020603050405020304" pitchFamily="18" charset="0"/>
            </a:endParaRPr>
          </a:p>
          <a:p>
            <a:pPr>
              <a:buFont typeface="Wingdings" charset="2"/>
              <a:buChar char="Ø"/>
            </a:pPr>
            <a:r>
              <a:rPr lang="tr-TR" sz="1600" b="1" dirty="0">
                <a:latin typeface="Comic Sans MS" panose="030F0702030302020204" pitchFamily="66" charset="0"/>
                <a:cs typeface="Times New Roman" panose="02020603050405020304" pitchFamily="18" charset="0"/>
              </a:rPr>
              <a:t>1 Kurum </a:t>
            </a:r>
            <a:r>
              <a:rPr lang="tr-TR" sz="1600" b="1" dirty="0" smtClean="0">
                <a:latin typeface="Comic Sans MS" panose="030F0702030302020204" pitchFamily="66" charset="0"/>
                <a:cs typeface="Times New Roman" panose="02020603050405020304" pitchFamily="18" charset="0"/>
              </a:rPr>
              <a:t>Hekimi</a:t>
            </a:r>
            <a:endParaRPr lang="tr-TR" sz="1600" b="1" dirty="0">
              <a:latin typeface="Comic Sans MS" panose="030F0702030302020204" pitchFamily="66" charset="0"/>
              <a:cs typeface="Times New Roman" panose="02020603050405020304" pitchFamily="18" charset="0"/>
            </a:endParaRPr>
          </a:p>
          <a:p>
            <a:pPr>
              <a:buFont typeface="Wingdings" charset="2"/>
              <a:buChar char="Ø"/>
            </a:pPr>
            <a:r>
              <a:rPr lang="tr-TR" sz="1600" b="1" dirty="0">
                <a:solidFill>
                  <a:srgbClr val="FF0000"/>
                </a:solidFill>
                <a:latin typeface="Comic Sans MS" panose="030F0702030302020204" pitchFamily="66" charset="0"/>
                <a:cs typeface="Times New Roman" panose="02020603050405020304" pitchFamily="18" charset="0"/>
              </a:rPr>
              <a:t>1 Psikiyatri </a:t>
            </a:r>
            <a:r>
              <a:rPr lang="tr-TR" sz="1600" b="1" dirty="0" smtClean="0">
                <a:solidFill>
                  <a:srgbClr val="FF0000"/>
                </a:solidFill>
                <a:latin typeface="Comic Sans MS" panose="030F0702030302020204" pitchFamily="66" charset="0"/>
                <a:cs typeface="Times New Roman" panose="02020603050405020304" pitchFamily="18" charset="0"/>
              </a:rPr>
              <a:t>Uzmanı</a:t>
            </a:r>
            <a:endParaRPr lang="tr-TR" sz="1600" b="1" dirty="0">
              <a:solidFill>
                <a:srgbClr val="FF0000"/>
              </a:solidFill>
              <a:latin typeface="Comic Sans MS" panose="030F0702030302020204" pitchFamily="66" charset="0"/>
              <a:cs typeface="Times New Roman" panose="02020603050405020304" pitchFamily="18" charset="0"/>
            </a:endParaRPr>
          </a:p>
          <a:p>
            <a:pPr>
              <a:buFont typeface="Wingdings" charset="2"/>
              <a:buChar char="Ø"/>
            </a:pPr>
            <a:r>
              <a:rPr lang="tr-TR" sz="1600" b="1" dirty="0">
                <a:solidFill>
                  <a:srgbClr val="FF0000"/>
                </a:solidFill>
                <a:latin typeface="Comic Sans MS" panose="030F0702030302020204" pitchFamily="66" charset="0"/>
                <a:cs typeface="Times New Roman" panose="02020603050405020304" pitchFamily="18" charset="0"/>
              </a:rPr>
              <a:t>1 Cildiye </a:t>
            </a:r>
            <a:r>
              <a:rPr lang="tr-TR" sz="1600" b="1" dirty="0" smtClean="0">
                <a:solidFill>
                  <a:srgbClr val="FF0000"/>
                </a:solidFill>
                <a:latin typeface="Comic Sans MS" panose="030F0702030302020204" pitchFamily="66" charset="0"/>
                <a:cs typeface="Times New Roman" panose="02020603050405020304" pitchFamily="18" charset="0"/>
              </a:rPr>
              <a:t>Uzmanı</a:t>
            </a:r>
            <a:endParaRPr lang="tr-TR" sz="1600" b="1" dirty="0">
              <a:solidFill>
                <a:srgbClr val="FF0000"/>
              </a:solidFill>
              <a:latin typeface="Comic Sans MS" panose="030F0702030302020204" pitchFamily="66" charset="0"/>
              <a:cs typeface="Times New Roman" panose="02020603050405020304" pitchFamily="18" charset="0"/>
            </a:endParaRPr>
          </a:p>
          <a:p>
            <a:pPr>
              <a:buFont typeface="Wingdings" charset="2"/>
              <a:buChar char="Ø"/>
            </a:pPr>
            <a:r>
              <a:rPr lang="tr-TR" sz="1600" b="1" dirty="0">
                <a:solidFill>
                  <a:srgbClr val="FF0000"/>
                </a:solidFill>
                <a:latin typeface="Comic Sans MS" panose="030F0702030302020204" pitchFamily="66" charset="0"/>
                <a:cs typeface="Times New Roman" panose="02020603050405020304" pitchFamily="18" charset="0"/>
              </a:rPr>
              <a:t>1 Psikolog</a:t>
            </a:r>
          </a:p>
          <a:p>
            <a:pPr>
              <a:buFont typeface="Wingdings" charset="2"/>
              <a:buChar char="Ø"/>
            </a:pPr>
            <a:r>
              <a:rPr lang="tr-TR" sz="1600" b="1" dirty="0">
                <a:latin typeface="Comic Sans MS" panose="030F0702030302020204" pitchFamily="66" charset="0"/>
                <a:cs typeface="Times New Roman" panose="02020603050405020304" pitchFamily="18" charset="0"/>
              </a:rPr>
              <a:t>2 Diş </a:t>
            </a:r>
            <a:r>
              <a:rPr lang="tr-TR" sz="1600" b="1" dirty="0" smtClean="0">
                <a:latin typeface="Comic Sans MS" panose="030F0702030302020204" pitchFamily="66" charset="0"/>
                <a:cs typeface="Times New Roman" panose="02020603050405020304" pitchFamily="18" charset="0"/>
              </a:rPr>
              <a:t>hekimi</a:t>
            </a:r>
            <a:endParaRPr lang="tr-TR" sz="1600" b="1" dirty="0">
              <a:latin typeface="Comic Sans MS" panose="030F0702030302020204" pitchFamily="66" charset="0"/>
              <a:cs typeface="Times New Roman" panose="02020603050405020304" pitchFamily="18" charset="0"/>
            </a:endParaRPr>
          </a:p>
          <a:p>
            <a:pPr>
              <a:buFont typeface="Wingdings" charset="2"/>
              <a:buChar char="Ø"/>
            </a:pPr>
            <a:r>
              <a:rPr lang="tr-TR" sz="1600" b="1" dirty="0">
                <a:latin typeface="Comic Sans MS" panose="030F0702030302020204" pitchFamily="66" charset="0"/>
                <a:cs typeface="Times New Roman" panose="02020603050405020304" pitchFamily="18" charset="0"/>
              </a:rPr>
              <a:t>1 Uzman Psikolojik </a:t>
            </a:r>
            <a:r>
              <a:rPr lang="tr-TR" sz="1600" b="1" dirty="0" smtClean="0">
                <a:latin typeface="Comic Sans MS" panose="030F0702030302020204" pitchFamily="66" charset="0"/>
                <a:cs typeface="Times New Roman" panose="02020603050405020304" pitchFamily="18" charset="0"/>
              </a:rPr>
              <a:t>danışman</a:t>
            </a:r>
            <a:endParaRPr lang="tr-TR" sz="1600" b="1" dirty="0">
              <a:latin typeface="Comic Sans MS" panose="030F0702030302020204" pitchFamily="66" charset="0"/>
              <a:cs typeface="Times New Roman" panose="02020603050405020304" pitchFamily="18" charset="0"/>
            </a:endParaRPr>
          </a:p>
          <a:p>
            <a:pPr>
              <a:buFont typeface="Wingdings" charset="2"/>
              <a:buChar char="Ø"/>
            </a:pPr>
            <a:r>
              <a:rPr lang="tr-TR" sz="1600" b="1" dirty="0">
                <a:latin typeface="Comic Sans MS" panose="030F0702030302020204" pitchFamily="66" charset="0"/>
                <a:cs typeface="Times New Roman" panose="02020603050405020304" pitchFamily="18" charset="0"/>
              </a:rPr>
              <a:t>3 </a:t>
            </a:r>
            <a:r>
              <a:rPr lang="tr-TR" sz="1600" b="1" dirty="0" smtClean="0">
                <a:latin typeface="Comic Sans MS" panose="030F0702030302020204" pitchFamily="66" charset="0"/>
                <a:cs typeface="Times New Roman" panose="02020603050405020304" pitchFamily="18" charset="0"/>
              </a:rPr>
              <a:t>Hemşire </a:t>
            </a:r>
            <a:endParaRPr lang="tr-TR" sz="1600" b="1" dirty="0">
              <a:latin typeface="Comic Sans MS" panose="030F0702030302020204" pitchFamily="66" charset="0"/>
              <a:cs typeface="Times New Roman" panose="02020603050405020304" pitchFamily="18" charset="0"/>
            </a:endParaRPr>
          </a:p>
          <a:p>
            <a:pPr>
              <a:buFont typeface="Wingdings" charset="2"/>
              <a:buChar char="Ø"/>
            </a:pPr>
            <a:r>
              <a:rPr lang="tr-TR" sz="1600" b="1" dirty="0">
                <a:latin typeface="Comic Sans MS" panose="030F0702030302020204" pitchFamily="66" charset="0"/>
                <a:cs typeface="Times New Roman" panose="02020603050405020304" pitchFamily="18" charset="0"/>
              </a:rPr>
              <a:t>5 İdari </a:t>
            </a:r>
            <a:r>
              <a:rPr lang="tr-TR" sz="1600" b="1" dirty="0" smtClean="0">
                <a:latin typeface="Comic Sans MS" panose="030F0702030302020204" pitchFamily="66" charset="0"/>
                <a:cs typeface="Times New Roman" panose="02020603050405020304" pitchFamily="18" charset="0"/>
              </a:rPr>
              <a:t>personel </a:t>
            </a:r>
            <a:endParaRPr lang="tr-TR" sz="1600" b="1" dirty="0">
              <a:latin typeface="Comic Sans MS" panose="030F0702030302020204" pitchFamily="66" charset="0"/>
              <a:cs typeface="Times New Roman" panose="02020603050405020304" pitchFamily="18" charset="0"/>
            </a:endParaRPr>
          </a:p>
          <a:p>
            <a:pPr>
              <a:buFont typeface="Wingdings" charset="2"/>
              <a:buChar char="Ø"/>
            </a:pPr>
            <a:r>
              <a:rPr lang="tr-TR" sz="1600" b="1" dirty="0">
                <a:latin typeface="Comic Sans MS" panose="030F0702030302020204" pitchFamily="66" charset="0"/>
                <a:cs typeface="Times New Roman" panose="02020603050405020304" pitchFamily="18" charset="0"/>
              </a:rPr>
              <a:t>2 Yardımcı personel</a:t>
            </a:r>
          </a:p>
        </p:txBody>
      </p:sp>
    </p:spTree>
    <p:extLst>
      <p:ext uri="{BB962C8B-B14F-4D97-AF65-F5344CB8AC3E}">
        <p14:creationId xmlns:p14="http://schemas.microsoft.com/office/powerpoint/2010/main" val="33095630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51487" y="1749670"/>
            <a:ext cx="10234246" cy="3862596"/>
          </a:xfrm>
          <a:prstGeom prst="rect">
            <a:avLst/>
          </a:prstGeom>
        </p:spPr>
        <p:txBody>
          <a:bodyPr wrap="square">
            <a:spAutoFit/>
          </a:bodyPr>
          <a:lstStyle/>
          <a:p>
            <a:pPr marL="171450" indent="-171450" algn="just">
              <a:lnSpc>
                <a:spcPct val="150000"/>
              </a:lnSpc>
              <a:buFont typeface="Wingdings" panose="05000000000000000000" pitchFamily="2" charset="2"/>
              <a:buChar char="Ø"/>
            </a:pPr>
            <a:r>
              <a:rPr lang="tr-TR" sz="1400" dirty="0" smtClean="0">
                <a:latin typeface="Times New Roman" panose="02020603050405020304" pitchFamily="18" charset="0"/>
                <a:cs typeface="Times New Roman" panose="02020603050405020304" pitchFamily="18" charset="0"/>
              </a:rPr>
              <a:t>  </a:t>
            </a:r>
            <a:r>
              <a:rPr lang="tr-TR" sz="1400" dirty="0" err="1" smtClean="0">
                <a:latin typeface="Times New Roman" panose="02020603050405020304" pitchFamily="18" charset="0"/>
                <a:cs typeface="Times New Roman" panose="02020603050405020304" pitchFamily="18" charset="0"/>
              </a:rPr>
              <a:t>Mediko</a:t>
            </a:r>
            <a:r>
              <a:rPr lang="tr-TR" sz="1400" dirty="0" smtClean="0">
                <a:latin typeface="Times New Roman" panose="02020603050405020304" pitchFamily="18" charset="0"/>
                <a:cs typeface="Times New Roman" panose="02020603050405020304" pitchFamily="18" charset="0"/>
              </a:rPr>
              <a:t> </a:t>
            </a:r>
            <a:r>
              <a:rPr lang="tr-TR" sz="1400" dirty="0">
                <a:latin typeface="Times New Roman" panose="02020603050405020304" pitchFamily="18" charset="0"/>
                <a:cs typeface="Times New Roman" panose="02020603050405020304" pitchFamily="18" charset="0"/>
              </a:rPr>
              <a:t>Sosyal Merkezimiz Üniversitemiz Öğrencileri ve Personellerimize birinci basamak tanı ve tedavi hizmeti verilmektedir.  Başvuru sırasında sıra numarası alınarak hizmet </a:t>
            </a:r>
            <a:r>
              <a:rPr lang="tr-TR" sz="1400" dirty="0" smtClean="0">
                <a:latin typeface="Times New Roman" panose="02020603050405020304" pitchFamily="18" charset="0"/>
                <a:cs typeface="Times New Roman" panose="02020603050405020304" pitchFamily="18" charset="0"/>
              </a:rPr>
              <a:t>alınabilmektedir.</a:t>
            </a:r>
            <a:endParaRPr lang="tr-TR" sz="1400" dirty="0" smtClean="0">
              <a:latin typeface="Times New Roman" panose="02020603050405020304" pitchFamily="18" charset="0"/>
              <a:ea typeface="Calibri" panose="020F0502020204030204" pitchFamily="34" charset="0"/>
              <a:cs typeface="Times New Roman" panose="02020603050405020304" pitchFamily="18" charset="0"/>
            </a:endParaRPr>
          </a:p>
          <a:p>
            <a:pPr marL="171450" indent="-171450" algn="just">
              <a:lnSpc>
                <a:spcPct val="150000"/>
              </a:lnSpc>
              <a:buFont typeface="Wingdings" panose="05000000000000000000" pitchFamily="2" charset="2"/>
              <a:buChar char="Ø"/>
            </a:pPr>
            <a:r>
              <a:rPr lang="tr-TR" sz="1400" dirty="0" smtClean="0">
                <a:latin typeface="Times New Roman" panose="02020603050405020304" pitchFamily="18" charset="0"/>
                <a:ea typeface="Calibri" panose="020F0502020204030204" pitchFamily="34" charset="0"/>
                <a:cs typeface="Times New Roman" panose="02020603050405020304" pitchFamily="18" charset="0"/>
              </a:rPr>
              <a:t>    2 </a:t>
            </a:r>
            <a:r>
              <a:rPr lang="tr-TR" sz="1400" dirty="0">
                <a:latin typeface="Times New Roman" panose="02020603050405020304" pitchFamily="18" charset="0"/>
                <a:ea typeface="Calibri" panose="020F0502020204030204" pitchFamily="34" charset="0"/>
                <a:cs typeface="Times New Roman" panose="02020603050405020304" pitchFamily="18" charset="0"/>
              </a:rPr>
              <a:t>Diş </a:t>
            </a:r>
            <a:r>
              <a:rPr lang="tr-TR" sz="1400" dirty="0" smtClean="0">
                <a:latin typeface="Times New Roman" panose="02020603050405020304" pitchFamily="18" charset="0"/>
                <a:ea typeface="Calibri" panose="020F0502020204030204" pitchFamily="34" charset="0"/>
                <a:cs typeface="Times New Roman" panose="02020603050405020304" pitchFamily="18" charset="0"/>
              </a:rPr>
              <a:t>hekimimiz </a:t>
            </a:r>
            <a:r>
              <a:rPr lang="tr-TR" sz="1400" dirty="0">
                <a:latin typeface="Times New Roman" panose="02020603050405020304" pitchFamily="18" charset="0"/>
                <a:ea typeface="Calibri" panose="020F0502020204030204" pitchFamily="34" charset="0"/>
                <a:cs typeface="Times New Roman" panose="02020603050405020304" pitchFamily="18" charset="0"/>
              </a:rPr>
              <a:t>ile diş sağlığı hizmeti verilmektedir. </a:t>
            </a:r>
          </a:p>
          <a:p>
            <a:pPr algn="just">
              <a:lnSpc>
                <a:spcPts val="1300"/>
              </a:lnSpc>
              <a:spcAft>
                <a:spcPts val="800"/>
              </a:spcAft>
              <a:buFont typeface="Wingdings" panose="05000000000000000000" pitchFamily="2" charset="2"/>
              <a:buChar char="Ø"/>
            </a:pPr>
            <a:r>
              <a:rPr lang="tr-TR" sz="1400" dirty="0" smtClean="0">
                <a:latin typeface="Times New Roman" panose="02020603050405020304" pitchFamily="18" charset="0"/>
                <a:ea typeface="Calibri" panose="020F0502020204030204" pitchFamily="34" charset="0"/>
                <a:cs typeface="Times New Roman" panose="02020603050405020304" pitchFamily="18" charset="0"/>
              </a:rPr>
              <a:t>    Gelen </a:t>
            </a:r>
            <a:r>
              <a:rPr lang="tr-TR" sz="1400" dirty="0">
                <a:latin typeface="Times New Roman" panose="02020603050405020304" pitchFamily="18" charset="0"/>
                <a:ea typeface="Calibri" panose="020F0502020204030204" pitchFamily="34" charset="0"/>
                <a:cs typeface="Times New Roman" panose="02020603050405020304" pitchFamily="18" charset="0"/>
              </a:rPr>
              <a:t>hasta uygunluk durumuna göre ilk olarak diş hekimimiz tarafından  muayene edilmekte ve gerekli tedaviler  uygulanmaktadır. </a:t>
            </a:r>
          </a:p>
          <a:p>
            <a:pPr algn="just">
              <a:lnSpc>
                <a:spcPts val="1300"/>
              </a:lnSpc>
              <a:spcAft>
                <a:spcPts val="800"/>
              </a:spcAft>
              <a:buFont typeface="Wingdings" panose="05000000000000000000" pitchFamily="2" charset="2"/>
              <a:buChar char="Ø"/>
            </a:pPr>
            <a:r>
              <a:rPr lang="tr-TR" sz="1400" dirty="0" smtClean="0">
                <a:latin typeface="Times New Roman" panose="02020603050405020304" pitchFamily="18" charset="0"/>
                <a:ea typeface="Calibri" panose="020F0502020204030204" pitchFamily="34" charset="0"/>
                <a:cs typeface="Times New Roman" panose="02020603050405020304" pitchFamily="18" charset="0"/>
              </a:rPr>
              <a:t>    Tedavi </a:t>
            </a:r>
            <a:r>
              <a:rPr lang="tr-TR" sz="1400" dirty="0">
                <a:latin typeface="Times New Roman" panose="02020603050405020304" pitchFamily="18" charset="0"/>
                <a:ea typeface="Calibri" panose="020F0502020204030204" pitchFamily="34" charset="0"/>
                <a:cs typeface="Times New Roman" panose="02020603050405020304" pitchFamily="18" charset="0"/>
              </a:rPr>
              <a:t>sürecine göre planlama ve randevu, diş hekimi ve hasta arasında düzenlenmektedir.</a:t>
            </a:r>
          </a:p>
          <a:p>
            <a:pPr algn="just">
              <a:lnSpc>
                <a:spcPts val="1300"/>
              </a:lnSpc>
              <a:spcAft>
                <a:spcPts val="800"/>
              </a:spcAft>
              <a:buFont typeface="Wingdings" panose="05000000000000000000" pitchFamily="2" charset="2"/>
              <a:buChar char="Ø"/>
            </a:pPr>
            <a:r>
              <a:rPr lang="tr-TR" sz="1400" dirty="0">
                <a:latin typeface="Times New Roman" panose="02020603050405020304" pitchFamily="18" charset="0"/>
                <a:ea typeface="Calibri" panose="020F0502020204030204" pitchFamily="34" charset="0"/>
                <a:cs typeface="Times New Roman" panose="02020603050405020304" pitchFamily="18" charset="0"/>
              </a:rPr>
              <a:t> </a:t>
            </a:r>
            <a:r>
              <a:rPr lang="tr-TR" sz="1400" dirty="0" smtClean="0">
                <a:latin typeface="Times New Roman" panose="02020603050405020304" pitchFamily="18" charset="0"/>
                <a:ea typeface="Calibri" panose="020F0502020204030204" pitchFamily="34" charset="0"/>
                <a:cs typeface="Times New Roman" panose="02020603050405020304" pitchFamily="18" charset="0"/>
              </a:rPr>
              <a:t>    Randevusuz </a:t>
            </a:r>
            <a:r>
              <a:rPr lang="tr-TR" sz="1400" dirty="0">
                <a:latin typeface="Times New Roman" panose="02020603050405020304" pitchFamily="18" charset="0"/>
                <a:ea typeface="Calibri" panose="020F0502020204030204" pitchFamily="34" charset="0"/>
                <a:cs typeface="Times New Roman" panose="02020603050405020304" pitchFamily="18" charset="0"/>
              </a:rPr>
              <a:t>gelen hasta geliş sırası ve o anki randevulu hasta durumuna göre muayene edilerek tedavisi yapılmaktadır</a:t>
            </a:r>
            <a:r>
              <a:rPr lang="tr-TR" sz="1400" b="1" dirty="0">
                <a:latin typeface="Times New Roman" panose="02020603050405020304" pitchFamily="18" charset="0"/>
                <a:ea typeface="Calibri" panose="020F0502020204030204" pitchFamily="34" charset="0"/>
                <a:cs typeface="Times New Roman" panose="02020603050405020304" pitchFamily="18" charset="0"/>
              </a:rPr>
              <a:t>.</a:t>
            </a:r>
            <a:endParaRPr lang="tr-TR" sz="1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Ø"/>
            </a:pPr>
            <a:r>
              <a:rPr lang="tr-TR" sz="1400" dirty="0" smtClean="0">
                <a:latin typeface="Times New Roman" panose="02020603050405020304" pitchFamily="18" charset="0"/>
                <a:cs typeface="Times New Roman" panose="02020603050405020304" pitchFamily="18" charset="0"/>
              </a:rPr>
              <a:t>Psikolojik </a:t>
            </a:r>
            <a:r>
              <a:rPr lang="tr-TR" sz="1400" dirty="0">
                <a:latin typeface="Times New Roman" panose="02020603050405020304" pitchFamily="18" charset="0"/>
                <a:cs typeface="Times New Roman" panose="02020603050405020304" pitchFamily="18" charset="0"/>
              </a:rPr>
              <a:t>ve sosyal sorunların yanı sıra, kendini tanıma ve geliştirme, insanlarla daha iyi iletişim kurabilme, üniversiteye uyum ve eğitim ile ilgili sorunların çözümü için de yardım alınabilmektedir.  </a:t>
            </a:r>
          </a:p>
          <a:p>
            <a:pPr marL="285750" indent="-285750" algn="just">
              <a:lnSpc>
                <a:spcPct val="150000"/>
              </a:lnSpc>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Randevu ile hizmet verilmektedir. Randevular bizzat başvurarak veya telefonla alınabilmektedir. </a:t>
            </a:r>
          </a:p>
          <a:p>
            <a:pPr marL="285750" indent="-285750" algn="just">
              <a:lnSpc>
                <a:spcPct val="150000"/>
              </a:lnSpc>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Ayrıca internet sayfasında bulunan bağlantıyla online randevu da </a:t>
            </a:r>
            <a:r>
              <a:rPr lang="tr-TR" sz="1400" dirty="0" smtClean="0">
                <a:latin typeface="Times New Roman" panose="02020603050405020304" pitchFamily="18" charset="0"/>
                <a:cs typeface="Times New Roman" panose="02020603050405020304" pitchFamily="18" charset="0"/>
              </a:rPr>
              <a:t>alınabilmektedir.</a:t>
            </a:r>
          </a:p>
          <a:p>
            <a:pPr marL="285750" indent="-285750" algn="just">
              <a:lnSpc>
                <a:spcPct val="150000"/>
              </a:lnSpc>
              <a:buFont typeface="Wingdings" panose="05000000000000000000" pitchFamily="2" charset="2"/>
              <a:buChar char="Ø"/>
            </a:pPr>
            <a:endParaRPr lang="tr-TR" sz="1200" dirty="0" smtClean="0">
              <a:latin typeface="Times New Roman" panose="02020603050405020304" pitchFamily="18" charset="0"/>
              <a:ea typeface="Calibri" panose="020F0502020204030204" pitchFamily="34" charset="0"/>
              <a:cs typeface="Times New Roman" panose="02020603050405020304" pitchFamily="18" charset="0"/>
            </a:endParaRPr>
          </a:p>
          <a:p>
            <a:pPr>
              <a:buFont typeface="Wingdings" panose="05000000000000000000" pitchFamily="2" charset="2"/>
              <a:buChar char="Ø"/>
            </a:pPr>
            <a:endParaRPr lang="tr-TR" sz="1100" dirty="0">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Ø"/>
            </a:pPr>
            <a:endParaRPr lang="tr-TR" sz="1100" dirty="0">
              <a:latin typeface="Times New Roman" panose="02020603050405020304" pitchFamily="18" charset="0"/>
              <a:cs typeface="Times New Roman" panose="02020603050405020304" pitchFamily="18" charset="0"/>
            </a:endParaRPr>
          </a:p>
        </p:txBody>
      </p:sp>
      <p:sp>
        <p:nvSpPr>
          <p:cNvPr id="4" name="Dikdörtgen 3"/>
          <p:cNvSpPr/>
          <p:nvPr/>
        </p:nvSpPr>
        <p:spPr>
          <a:xfrm>
            <a:off x="1538654" y="184611"/>
            <a:ext cx="9451731" cy="461665"/>
          </a:xfrm>
          <a:prstGeom prst="rect">
            <a:avLst/>
          </a:prstGeom>
        </p:spPr>
        <p:txBody>
          <a:bodyPr wrap="square">
            <a:spAutoFit/>
          </a:bodyPr>
          <a:lstStyle/>
          <a:p>
            <a:pPr algn="ctr"/>
            <a:r>
              <a:rPr lang="tr-TR" sz="2400" b="1" dirty="0"/>
              <a:t>MEDİKO SOSYAL SAĞLIK MERKEZİ HİZMETLERİ</a:t>
            </a:r>
            <a:endParaRPr lang="tr-TR" sz="2400" dirty="0"/>
          </a:p>
        </p:txBody>
      </p:sp>
      <p:sp>
        <p:nvSpPr>
          <p:cNvPr id="3" name="Dikdörtgen 2"/>
          <p:cNvSpPr/>
          <p:nvPr/>
        </p:nvSpPr>
        <p:spPr>
          <a:xfrm>
            <a:off x="4039276" y="6346328"/>
            <a:ext cx="5678478" cy="369332"/>
          </a:xfrm>
          <a:prstGeom prst="rect">
            <a:avLst/>
          </a:prstGeom>
        </p:spPr>
        <p:txBody>
          <a:bodyPr wrap="none">
            <a:spAutoFit/>
          </a:bodyPr>
          <a:lstStyle/>
          <a:p>
            <a:r>
              <a:rPr lang="tr-TR" dirty="0">
                <a:solidFill>
                  <a:schemeClr val="bg1"/>
                </a:solidFill>
              </a:rPr>
              <a:t>MEDİKO SOSYAL SAĞLIK MERKEZİ ORYANTASYON SUNUMU</a:t>
            </a:r>
            <a:endParaRPr lang="tr-TR" dirty="0">
              <a:solidFill>
                <a:schemeClr val="bg1"/>
              </a:solidFill>
            </a:endParaRPr>
          </a:p>
        </p:txBody>
      </p:sp>
      <p:sp>
        <p:nvSpPr>
          <p:cNvPr id="5" name="Dikdörtgen 4"/>
          <p:cNvSpPr/>
          <p:nvPr/>
        </p:nvSpPr>
        <p:spPr>
          <a:xfrm>
            <a:off x="10541919" y="6277680"/>
            <a:ext cx="1571007" cy="369332"/>
          </a:xfrm>
          <a:prstGeom prst="rect">
            <a:avLst/>
          </a:prstGeom>
        </p:spPr>
        <p:txBody>
          <a:bodyPr wrap="none">
            <a:spAutoFit/>
          </a:bodyPr>
          <a:lstStyle/>
          <a:p>
            <a:r>
              <a:rPr lang="tr-TR" dirty="0">
                <a:solidFill>
                  <a:schemeClr val="bg1"/>
                </a:solidFill>
              </a:rPr>
              <a:t>www.cu.edu.tr</a:t>
            </a:r>
            <a:endParaRPr lang="tr-TR" dirty="0">
              <a:solidFill>
                <a:schemeClr val="bg1"/>
              </a:solidFill>
            </a:endParaRPr>
          </a:p>
        </p:txBody>
      </p:sp>
    </p:spTree>
    <p:extLst>
      <p:ext uri="{BB962C8B-B14F-4D97-AF65-F5344CB8AC3E}">
        <p14:creationId xmlns:p14="http://schemas.microsoft.com/office/powerpoint/2010/main" val="17098972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MEDİKO SOSYAL SAĞLIK MERKEZİ ORYANTASYON SUNUMU</a:t>
            </a:r>
            <a:endParaRPr lang="tr-TR" sz="1800" dirty="0">
              <a:solidFill>
                <a:schemeClr val="bg1"/>
              </a:solidFill>
            </a:endParaRPr>
          </a:p>
        </p:txBody>
      </p:sp>
      <p:sp>
        <p:nvSpPr>
          <p:cNvPr id="10" name="İçerik Yer Tutucusu 7"/>
          <p:cNvSpPr txBox="1">
            <a:spLocks/>
          </p:cNvSpPr>
          <p:nvPr/>
        </p:nvSpPr>
        <p:spPr>
          <a:xfrm>
            <a:off x="6429894" y="1088462"/>
            <a:ext cx="5590310" cy="5265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endParaRPr lang="tr-TR" sz="1100" dirty="0"/>
          </a:p>
        </p:txBody>
      </p:sp>
      <p:pic>
        <p:nvPicPr>
          <p:cNvPr id="11" name="Resim 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441" y="75942"/>
            <a:ext cx="731592" cy="710519"/>
          </a:xfrm>
          <a:prstGeom prst="rect">
            <a:avLst/>
          </a:prstGeom>
        </p:spPr>
      </p:pic>
      <p:sp>
        <p:nvSpPr>
          <p:cNvPr id="14" name="Dikdörtgen 13"/>
          <p:cNvSpPr/>
          <p:nvPr/>
        </p:nvSpPr>
        <p:spPr>
          <a:xfrm>
            <a:off x="1128816" y="200572"/>
            <a:ext cx="9114222" cy="584775"/>
          </a:xfrm>
          <a:prstGeom prst="rect">
            <a:avLst/>
          </a:prstGeom>
        </p:spPr>
        <p:txBody>
          <a:bodyPr wrap="square">
            <a:spAutoFit/>
          </a:bodyPr>
          <a:lstStyle/>
          <a:p>
            <a:pPr algn="ctr"/>
            <a:r>
              <a:rPr lang="tr-TR" sz="3200" b="1" dirty="0" smtClean="0">
                <a:latin typeface="Calibri" panose="020F0502020204030204" pitchFamily="34" charset="0"/>
                <a:ea typeface="Calibri" panose="020F0502020204030204" pitchFamily="34" charset="0"/>
                <a:cs typeface="Calibri" panose="020F0502020204030204" pitchFamily="34" charset="0"/>
              </a:rPr>
              <a:t>MEDİKO SOSYAL MERKEZİ</a:t>
            </a:r>
            <a:endParaRPr lang="tr-TR" sz="3200" b="1" dirty="0">
              <a:latin typeface="Calibri" panose="020F0502020204030204" pitchFamily="34" charset="0"/>
              <a:ea typeface="Calibri" panose="020F0502020204030204" pitchFamily="34" charset="0"/>
              <a:cs typeface="Calibri" panose="020F0502020204030204" pitchFamily="34" charset="0"/>
            </a:endParaRPr>
          </a:p>
        </p:txBody>
      </p:sp>
      <p:sp>
        <p:nvSpPr>
          <p:cNvPr id="15" name="Dikdörtgen 14"/>
          <p:cNvSpPr/>
          <p:nvPr/>
        </p:nvSpPr>
        <p:spPr>
          <a:xfrm>
            <a:off x="557546" y="5481009"/>
            <a:ext cx="10608797" cy="461665"/>
          </a:xfrm>
          <a:prstGeom prst="rect">
            <a:avLst/>
          </a:prstGeom>
        </p:spPr>
        <p:txBody>
          <a:bodyPr wrap="square">
            <a:spAutoFit/>
          </a:bodyPr>
          <a:lstStyle/>
          <a:p>
            <a:pPr marL="285750" indent="-285750">
              <a:lnSpc>
                <a:spcPct val="150000"/>
              </a:lnSpc>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Reçete ile belgelenmiş enjeksiyon (iğne), pansuman, </a:t>
            </a:r>
            <a:r>
              <a:rPr lang="tr-TR" sz="1600" dirty="0" smtClean="0">
                <a:latin typeface="Times New Roman" panose="02020603050405020304" pitchFamily="18" charset="0"/>
                <a:cs typeface="Times New Roman" panose="02020603050405020304" pitchFamily="18" charset="0"/>
              </a:rPr>
              <a:t>ateş</a:t>
            </a:r>
            <a:r>
              <a:rPr lang="tr-TR" sz="1600" dirty="0">
                <a:latin typeface="Times New Roman" panose="02020603050405020304" pitchFamily="18" charset="0"/>
                <a:cs typeface="Times New Roman" panose="02020603050405020304" pitchFamily="18" charset="0"/>
              </a:rPr>
              <a:t>, nabız, tansiyon takipleri ve aşı danışmanlık </a:t>
            </a:r>
            <a:r>
              <a:rPr lang="tr-TR" sz="1600" dirty="0" smtClean="0">
                <a:latin typeface="Times New Roman" panose="02020603050405020304" pitchFamily="18" charset="0"/>
                <a:cs typeface="Times New Roman" panose="02020603050405020304" pitchFamily="18" charset="0"/>
              </a:rPr>
              <a:t>hizmetleri </a:t>
            </a:r>
            <a:endParaRPr lang="tr-TR" sz="1600" dirty="0">
              <a:latin typeface="Times New Roman" panose="02020603050405020304" pitchFamily="18" charset="0"/>
              <a:cs typeface="Times New Roman" panose="02020603050405020304" pitchFamily="18" charset="0"/>
            </a:endParaRPr>
          </a:p>
        </p:txBody>
      </p:sp>
      <p:sp>
        <p:nvSpPr>
          <p:cNvPr id="2" name="Dikdörtgen 1"/>
          <p:cNvSpPr/>
          <p:nvPr/>
        </p:nvSpPr>
        <p:spPr>
          <a:xfrm>
            <a:off x="5461169" y="1945770"/>
            <a:ext cx="6096000" cy="2169825"/>
          </a:xfrm>
          <a:prstGeom prst="rect">
            <a:avLst/>
          </a:prstGeom>
        </p:spPr>
        <p:txBody>
          <a:bodyPr>
            <a:spAutoFit/>
          </a:bodyPr>
          <a:lstStyle/>
          <a:p>
            <a:pPr algn="just">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SAĞLIK EĞİTİMİ VE DANIŞMANLIK HİZMETLERİ</a:t>
            </a:r>
            <a:endParaRPr lang="tr-TR"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50000"/>
              </a:lnSpc>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Aşılar</a:t>
            </a:r>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sigara</a:t>
            </a:r>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alkol</a:t>
            </a:r>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madde </a:t>
            </a:r>
            <a:r>
              <a:rPr lang="tr-TR" dirty="0">
                <a:latin typeface="Times New Roman" panose="02020603050405020304" pitchFamily="18" charset="0"/>
                <a:cs typeface="Times New Roman" panose="02020603050405020304" pitchFamily="18" charset="0"/>
              </a:rPr>
              <a:t>bağımlılığı</a:t>
            </a:r>
            <a:r>
              <a:rPr lang="tr-TR"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cinsel sağlık</a:t>
            </a:r>
            <a:r>
              <a:rPr lang="tr-TR"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hijyen</a:t>
            </a:r>
            <a:r>
              <a:rPr lang="tr-TR" dirty="0" smtClean="0">
                <a:latin typeface="Times New Roman" panose="02020603050405020304" pitchFamily="18" charset="0"/>
                <a:cs typeface="Times New Roman" panose="02020603050405020304" pitchFamily="18" charset="0"/>
              </a:rPr>
              <a:t>,</a:t>
            </a:r>
          </a:p>
          <a:p>
            <a:pPr algn="just">
              <a:lnSpc>
                <a:spcPct val="150000"/>
              </a:lnSpc>
            </a:pPr>
            <a:r>
              <a:rPr lang="tr-TR" dirty="0" smtClean="0">
                <a:latin typeface="Times New Roman" panose="02020603050405020304" pitchFamily="18" charset="0"/>
                <a:cs typeface="Times New Roman" panose="02020603050405020304" pitchFamily="18" charset="0"/>
              </a:rPr>
              <a:t>beslenme</a:t>
            </a:r>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egzersiz, </a:t>
            </a:r>
            <a:r>
              <a:rPr lang="tr-TR" dirty="0">
                <a:latin typeface="Times New Roman" panose="02020603050405020304" pitchFamily="18" charset="0"/>
                <a:cs typeface="Times New Roman" panose="02020603050405020304" pitchFamily="18" charset="0"/>
              </a:rPr>
              <a:t>stres yönetimi, </a:t>
            </a:r>
            <a:r>
              <a:rPr lang="tr-TR" dirty="0" smtClean="0">
                <a:latin typeface="Times New Roman" panose="02020603050405020304" pitchFamily="18" charset="0"/>
                <a:cs typeface="Times New Roman" panose="02020603050405020304" pitchFamily="18" charset="0"/>
              </a:rPr>
              <a:t>zaman </a:t>
            </a:r>
            <a:r>
              <a:rPr lang="tr-TR" dirty="0">
                <a:latin typeface="Times New Roman" panose="02020603050405020304" pitchFamily="18" charset="0"/>
                <a:cs typeface="Times New Roman" panose="02020603050405020304" pitchFamily="18" charset="0"/>
              </a:rPr>
              <a:t>yönetimi, </a:t>
            </a:r>
            <a:r>
              <a:rPr lang="tr-TR" dirty="0" smtClean="0">
                <a:latin typeface="Times New Roman" panose="02020603050405020304" pitchFamily="18" charset="0"/>
                <a:cs typeface="Times New Roman" panose="02020603050405020304" pitchFamily="18" charset="0"/>
              </a:rPr>
              <a:t>kişilerarası </a:t>
            </a:r>
            <a:r>
              <a:rPr lang="tr-TR" dirty="0">
                <a:latin typeface="Times New Roman" panose="02020603050405020304" pitchFamily="18" charset="0"/>
                <a:cs typeface="Times New Roman" panose="02020603050405020304" pitchFamily="18" charset="0"/>
              </a:rPr>
              <a:t>ilişkiler vb. konularda sağlık eğitimleri ve danışmanlık hizmetleri sunulmaktadır.</a:t>
            </a:r>
          </a:p>
        </p:txBody>
      </p:sp>
      <p:pic>
        <p:nvPicPr>
          <p:cNvPr id="12" name="Resim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8816" y="1088460"/>
            <a:ext cx="2882367" cy="388444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72711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130556" y="1143000"/>
            <a:ext cx="2452166" cy="4862146"/>
          </a:xfrm>
          <a:prstGeom prst="rect">
            <a:avLst/>
          </a:prstGeom>
          <a:ln w="88900" cap="sq" cmpd="thickThin">
            <a:solidFill>
              <a:srgbClr val="000000"/>
            </a:solidFill>
            <a:prstDash val="solid"/>
            <a:miter lim="800000"/>
          </a:ln>
          <a:effectLst>
            <a:innerShdw blurRad="76200">
              <a:srgbClr val="000000"/>
            </a:innerShdw>
          </a:effectLst>
        </p:spPr>
      </p:pic>
      <p:pic>
        <p:nvPicPr>
          <p:cNvPr id="5" name="Resim 4"/>
          <p:cNvPicPr>
            <a:picLocks noChangeAspect="1"/>
          </p:cNvPicPr>
          <p:nvPr/>
        </p:nvPicPr>
        <p:blipFill>
          <a:blip r:embed="rId3"/>
          <a:stretch>
            <a:fillRect/>
          </a:stretch>
        </p:blipFill>
        <p:spPr>
          <a:xfrm>
            <a:off x="297114" y="1063869"/>
            <a:ext cx="2759042" cy="5020408"/>
          </a:xfrm>
          <a:prstGeom prst="rect">
            <a:avLst/>
          </a:prstGeom>
        </p:spPr>
      </p:pic>
      <p:pic>
        <p:nvPicPr>
          <p:cNvPr id="7" name="Resim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29262" y="1143000"/>
            <a:ext cx="2588262" cy="4862146"/>
          </a:xfrm>
          <a:prstGeom prst="rect">
            <a:avLst/>
          </a:prstGeom>
          <a:ln w="88900" cap="sq" cmpd="thickThin">
            <a:solidFill>
              <a:srgbClr val="000000"/>
            </a:solidFill>
            <a:prstDash val="solid"/>
            <a:miter lim="800000"/>
          </a:ln>
          <a:effectLst>
            <a:innerShdw blurRad="76200">
              <a:srgbClr val="000000"/>
            </a:innerShdw>
          </a:effectLst>
        </p:spPr>
      </p:pic>
      <p:sp>
        <p:nvSpPr>
          <p:cNvPr id="2" name="Dikdörtgen 1"/>
          <p:cNvSpPr/>
          <p:nvPr/>
        </p:nvSpPr>
        <p:spPr>
          <a:xfrm>
            <a:off x="8464064" y="1063869"/>
            <a:ext cx="3308836" cy="769441"/>
          </a:xfrm>
          <a:prstGeom prst="rect">
            <a:avLst/>
          </a:prstGeom>
        </p:spPr>
        <p:txBody>
          <a:bodyPr wrap="square">
            <a:spAutoFit/>
          </a:bodyPr>
          <a:lstStyle/>
          <a:p>
            <a:pPr marL="285750" indent="-285750" algn="just">
              <a:lnSpc>
                <a:spcPct val="150000"/>
              </a:lnSpc>
              <a:buFont typeface="Wingdings" panose="05000000000000000000" pitchFamily="2" charset="2"/>
              <a:buChar char="Ø"/>
            </a:pPr>
            <a:endParaRPr lang="tr-TR" sz="1100" dirty="0">
              <a:latin typeface="Times New Roman" panose="02020603050405020304" pitchFamily="18" charset="0"/>
              <a:ea typeface="Calibri" panose="020F0502020204030204" pitchFamily="34" charset="0"/>
              <a:cs typeface="Times New Roman" panose="02020603050405020304" pitchFamily="18" charset="0"/>
            </a:endParaRPr>
          </a:p>
          <a:p>
            <a:pPr>
              <a:buFont typeface="Wingdings" panose="05000000000000000000" pitchFamily="2" charset="2"/>
              <a:buChar char="Ø"/>
            </a:pPr>
            <a:endParaRPr lang="tr-TR" sz="1100" dirty="0">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Ø"/>
            </a:pPr>
            <a:endParaRPr lang="tr-TR" sz="1100" dirty="0">
              <a:latin typeface="Times New Roman" panose="02020603050405020304" pitchFamily="18" charset="0"/>
              <a:cs typeface="Times New Roman" panose="02020603050405020304" pitchFamily="18" charset="0"/>
            </a:endParaRPr>
          </a:p>
        </p:txBody>
      </p:sp>
      <p:sp>
        <p:nvSpPr>
          <p:cNvPr id="4" name="Dikdörtgen 3"/>
          <p:cNvSpPr/>
          <p:nvPr/>
        </p:nvSpPr>
        <p:spPr>
          <a:xfrm>
            <a:off x="1538654" y="184611"/>
            <a:ext cx="9451731" cy="461665"/>
          </a:xfrm>
          <a:prstGeom prst="rect">
            <a:avLst/>
          </a:prstGeom>
        </p:spPr>
        <p:txBody>
          <a:bodyPr wrap="square">
            <a:spAutoFit/>
          </a:bodyPr>
          <a:lstStyle/>
          <a:p>
            <a:pPr algn="ctr"/>
            <a:r>
              <a:rPr lang="tr-TR" sz="2400" b="1" dirty="0"/>
              <a:t>MEDİKO SOSYAL SAĞLIK MERKEZİ HİZMETLERİ</a:t>
            </a:r>
            <a:endParaRPr lang="tr-TR" sz="2400" dirty="0"/>
          </a:p>
        </p:txBody>
      </p:sp>
      <p:pic>
        <p:nvPicPr>
          <p:cNvPr id="9" name="Resim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64064" y="1116624"/>
            <a:ext cx="2526321" cy="4967653"/>
          </a:xfrm>
          <a:prstGeom prst="rect">
            <a:avLst/>
          </a:prstGeom>
          <a:ln w="88900" cap="sq" cmpd="thickThin">
            <a:solidFill>
              <a:srgbClr val="000000"/>
            </a:solidFill>
            <a:prstDash val="solid"/>
            <a:miter lim="800000"/>
          </a:ln>
          <a:effectLst>
            <a:innerShdw blurRad="76200">
              <a:srgbClr val="000000"/>
            </a:innerShdw>
          </a:effectLst>
        </p:spPr>
      </p:pic>
      <p:sp>
        <p:nvSpPr>
          <p:cNvPr id="3" name="Dikdörtgen 2"/>
          <p:cNvSpPr/>
          <p:nvPr/>
        </p:nvSpPr>
        <p:spPr>
          <a:xfrm>
            <a:off x="10541919" y="6286473"/>
            <a:ext cx="1571007" cy="369332"/>
          </a:xfrm>
          <a:prstGeom prst="rect">
            <a:avLst/>
          </a:prstGeom>
        </p:spPr>
        <p:txBody>
          <a:bodyPr wrap="none">
            <a:spAutoFit/>
          </a:bodyPr>
          <a:lstStyle/>
          <a:p>
            <a:r>
              <a:rPr lang="tr-TR" dirty="0">
                <a:solidFill>
                  <a:schemeClr val="bg1"/>
                </a:solidFill>
              </a:rPr>
              <a:t>www.cu.edu.tr</a:t>
            </a:r>
            <a:endParaRPr lang="tr-TR" dirty="0">
              <a:solidFill>
                <a:schemeClr val="bg1"/>
              </a:solidFill>
            </a:endParaRPr>
          </a:p>
        </p:txBody>
      </p:sp>
      <p:sp>
        <p:nvSpPr>
          <p:cNvPr id="10" name="Footer Placeholder 3">
            <a:extLst>
              <a:ext uri="{FF2B5EF4-FFF2-40B4-BE49-F238E27FC236}">
                <a16:creationId xmlns:a16="http://schemas.microsoft.com/office/drawing/2014/main" id="{BF945A67-81EA-95E9-B29E-6334E495E00E}"/>
              </a:ext>
            </a:extLst>
          </p:cNvPr>
          <p:cNvSpPr txBox="1">
            <a:spLocks/>
          </p:cNvSpPr>
          <p:nvPr/>
        </p:nvSpPr>
        <p:spPr>
          <a:xfrm>
            <a:off x="4156364" y="6337399"/>
            <a:ext cx="5744094"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MEDİKO SOSYAL SAĞLIK MERKEZİ ORYANTASYON SUNUMU</a:t>
            </a:r>
            <a:endParaRPr lang="tr-TR" sz="1800" dirty="0">
              <a:solidFill>
                <a:schemeClr val="bg1"/>
              </a:solidFill>
            </a:endParaRPr>
          </a:p>
        </p:txBody>
      </p:sp>
    </p:spTree>
    <p:extLst>
      <p:ext uri="{BB962C8B-B14F-4D97-AF65-F5344CB8AC3E}">
        <p14:creationId xmlns:p14="http://schemas.microsoft.com/office/powerpoint/2010/main" val="39438018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2392</TotalTime>
  <Words>2667</Words>
  <Application>Microsoft Office PowerPoint</Application>
  <PresentationFormat>Geniş ekran</PresentationFormat>
  <Paragraphs>438</Paragraphs>
  <Slides>24</Slides>
  <Notes>4</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24</vt:i4>
      </vt:variant>
    </vt:vector>
  </HeadingPairs>
  <TitlesOfParts>
    <vt:vector size="32" baseType="lpstr">
      <vt:lpstr>Arial</vt:lpstr>
      <vt:lpstr>Calibri</vt:lpstr>
      <vt:lpstr>Calibri Light</vt:lpstr>
      <vt:lpstr>Comic Sans MS</vt:lpstr>
      <vt:lpstr>Times New Roman</vt:lpstr>
      <vt:lpstr>Verdana</vt:lpstr>
      <vt:lpstr>Wingdings</vt:lpstr>
      <vt:lpstr>Office Theme</vt:lpstr>
      <vt:lpstr>SAĞLIK KÜLTÜR VE SPOR DAİRE BAŞKANLIĞI </vt:lpstr>
      <vt:lpstr>MERKEZİ KAFETERYA YÖNETİCİLİĞİ</vt:lpstr>
      <vt:lpstr>ÜNİVERSİTEMİZ ÖĞRENCİLERİNE YEMEK HİZMETİ YERLERİ VE SÜREÇLERİ</vt:lpstr>
      <vt:lpstr>ÜNİVERSİTEMİZ ÖĞRENCİLERİNE YEMEK HİZMETİ YERLERİ VE SÜREÇLERİ</vt:lpstr>
      <vt:lpstr>MEDİKO SOSYAL SAĞLIK MERKEZİ HİZMETLERİ</vt:lpstr>
      <vt:lpstr>MEDİKO SOSYAL SAĞLIK MERKEZİ HİZMETLERİ</vt:lpstr>
      <vt:lpstr>PowerPoint Sunusu</vt:lpstr>
      <vt:lpstr>PowerPoint Sunusu</vt:lpstr>
      <vt:lpstr>PowerPoint Sunusu</vt:lpstr>
      <vt:lpstr>SPOR MÜDÜRLÜĞÜ HİZMETLERİ</vt:lpstr>
      <vt:lpstr>SPOR MÜDÜRLÜĞÜ</vt:lpstr>
      <vt:lpstr> SPOR MÜDÜRLÜĞÜ  </vt:lpstr>
      <vt:lpstr>SPOR MÜDÜRLÜĞÜ </vt:lpstr>
      <vt:lpstr>SPOR MÜDÜRLÜĞÜ</vt:lpstr>
      <vt:lpstr>KÜLTÜR MÜDÜRLÜĞÜ</vt:lpstr>
      <vt:lpstr>ÖĞRENCİ FAALİYETLERİ BİRİMİ</vt:lpstr>
      <vt:lpstr>ÖĞRENCİ KULÜPLERİ</vt:lpstr>
      <vt:lpstr>ÖĞRENCİ FAALİYETLERİ BİRİMİ (ÖFB)</vt:lpstr>
      <vt:lpstr>ÖĞRENCİ KANTİNLERİ</vt:lpstr>
      <vt:lpstr>KISMİ ZAMANLI ÖĞRENCİ </vt:lpstr>
      <vt:lpstr>KISMİ ZAMANLI ÖĞRENCİ </vt:lpstr>
      <vt:lpstr>KISMİ ZAMANLI ÖĞRENCİ </vt:lpstr>
      <vt:lpstr>ÖĞRENCİ YEMEK BURSU VE DİĞER BURS İMKANLARI</vt:lpstr>
      <vt:lpstr>Dinlediğiniz için 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Sunum Başlığı</dc:title>
  <dc:creator>Cemal Azim Örneksoy</dc:creator>
  <cp:lastModifiedBy>Ahu Küpçü</cp:lastModifiedBy>
  <cp:revision>215</cp:revision>
  <dcterms:created xsi:type="dcterms:W3CDTF">2022-08-19T10:10:48Z</dcterms:created>
  <dcterms:modified xsi:type="dcterms:W3CDTF">2025-09-08T04:47:27Z</dcterms:modified>
</cp:coreProperties>
</file>