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57" r:id="rId4"/>
    <p:sldId id="328" r:id="rId5"/>
    <p:sldId id="261" r:id="rId6"/>
    <p:sldId id="358" r:id="rId7"/>
    <p:sldId id="359" r:id="rId8"/>
    <p:sldId id="326" r:id="rId9"/>
    <p:sldId id="277" r:id="rId10"/>
    <p:sldId id="289" r:id="rId11"/>
    <p:sldId id="278" r:id="rId12"/>
    <p:sldId id="280" r:id="rId13"/>
    <p:sldId id="282" r:id="rId14"/>
    <p:sldId id="283" r:id="rId15"/>
    <p:sldId id="284" r:id="rId16"/>
    <p:sldId id="340" r:id="rId17"/>
    <p:sldId id="309" r:id="rId18"/>
    <p:sldId id="318" r:id="rId19"/>
    <p:sldId id="291" r:id="rId20"/>
    <p:sldId id="313" r:id="rId21"/>
    <p:sldId id="263" r:id="rId22"/>
    <p:sldId id="377" r:id="rId23"/>
    <p:sldId id="360" r:id="rId24"/>
    <p:sldId id="361" r:id="rId25"/>
    <p:sldId id="362" r:id="rId26"/>
    <p:sldId id="363" r:id="rId27"/>
    <p:sldId id="364" r:id="rId28"/>
    <p:sldId id="365" r:id="rId29"/>
    <p:sldId id="366" r:id="rId30"/>
    <p:sldId id="367" r:id="rId31"/>
    <p:sldId id="368" r:id="rId32"/>
    <p:sldId id="369" r:id="rId33"/>
    <p:sldId id="370" r:id="rId34"/>
    <p:sldId id="371" r:id="rId35"/>
    <p:sldId id="372" r:id="rId36"/>
    <p:sldId id="373" r:id="rId37"/>
    <p:sldId id="374" r:id="rId38"/>
    <p:sldId id="375" r:id="rId39"/>
    <p:sldId id="376" r:id="rId40"/>
    <p:sldId id="327" r:id="rId41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38" autoAdjust="0"/>
    <p:restoredTop sz="94660"/>
  </p:normalViewPr>
  <p:slideViewPr>
    <p:cSldViewPr>
      <p:cViewPr varScale="1">
        <p:scale>
          <a:sx n="74" d="100"/>
          <a:sy n="74" d="100"/>
        </p:scale>
        <p:origin x="122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elek\Downloads\eski%20mezun%20anket%20sonuc&#807;lar&#305;%20grafik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grafik!$A$2</c:f>
              <c:strCache>
                <c:ptCount val="1"/>
                <c:pt idx="0">
                  <c:v>Özel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cat>
            <c:numRef>
              <c:f>grafik!$B$1:$E$1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grafik!$B$2:$E$2</c:f>
              <c:numCache>
                <c:formatCode>General</c:formatCode>
                <c:ptCount val="4"/>
                <c:pt idx="0">
                  <c:v>3</c:v>
                </c:pt>
                <c:pt idx="1">
                  <c:v>4</c:v>
                </c:pt>
                <c:pt idx="2">
                  <c:v>11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04-475D-90DF-D85287DD8884}"/>
            </c:ext>
          </c:extLst>
        </c:ser>
        <c:ser>
          <c:idx val="1"/>
          <c:order val="1"/>
          <c:tx>
            <c:strRef>
              <c:f>grafik!$A$3</c:f>
              <c:strCache>
                <c:ptCount val="1"/>
                <c:pt idx="0">
                  <c:v>Kamu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cat>
            <c:numRef>
              <c:f>grafik!$B$1:$E$1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grafik!$B$3:$E$3</c:f>
              <c:numCache>
                <c:formatCode>General</c:formatCode>
                <c:ptCount val="4"/>
                <c:pt idx="1">
                  <c:v>3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04-475D-90DF-D85287DD8884}"/>
            </c:ext>
          </c:extLst>
        </c:ser>
        <c:ser>
          <c:idx val="2"/>
          <c:order val="2"/>
          <c:tx>
            <c:strRef>
              <c:f>grafik!$A$4</c:f>
              <c:strCache>
                <c:ptCount val="1"/>
                <c:pt idx="0">
                  <c:v>Girişimci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110000"/>
                    <a:satMod val="105000"/>
                    <a:tint val="67000"/>
                  </a:schemeClr>
                </a:gs>
                <a:gs pos="50000">
                  <a:schemeClr val="accent3">
                    <a:lumMod val="105000"/>
                    <a:satMod val="103000"/>
                    <a:tint val="73000"/>
                  </a:schemeClr>
                </a:gs>
                <a:gs pos="100000">
                  <a:schemeClr val="accent3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/>
          </c:spPr>
          <c:invertIfNegative val="0"/>
          <c:cat>
            <c:numRef>
              <c:f>grafik!$B$1:$E$1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grafik!$B$4:$E$4</c:f>
              <c:numCache>
                <c:formatCode>General</c:formatCode>
                <c:ptCount val="4"/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204-475D-90DF-D85287DD88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605046784"/>
        <c:axId val="640518400"/>
      </c:barChart>
      <c:catAx>
        <c:axId val="605046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640518400"/>
        <c:crosses val="autoZero"/>
        <c:auto val="1"/>
        <c:lblAlgn val="ctr"/>
        <c:lblOffset val="100"/>
        <c:noMultiLvlLbl val="0"/>
      </c:catAx>
      <c:valAx>
        <c:axId val="640518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605046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6249B-72AD-4B87-AFB9-B429B1F1EA9B}" type="datetimeFigureOut">
              <a:rPr lang="tr-TR" smtClean="0"/>
              <a:t>24.09.2025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564F-8111-43B2-9252-43681743F7EB}" type="slidenum">
              <a:rPr lang="tr-TR" smtClean="0"/>
              <a:t>‹#›</a:t>
            </a:fld>
            <a:endParaRPr lang="tr-T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6249B-72AD-4B87-AFB9-B429B1F1EA9B}" type="datetimeFigureOut">
              <a:rPr lang="tr-TR" smtClean="0"/>
              <a:t>24.09.2025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564F-8111-43B2-9252-43681743F7EB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6249B-72AD-4B87-AFB9-B429B1F1EA9B}" type="datetimeFigureOut">
              <a:rPr lang="tr-TR" smtClean="0"/>
              <a:t>24.09.2025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564F-8111-43B2-9252-43681743F7EB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937E2-C5A8-4053-9D10-66AB78461EF7}" type="datetimeFigureOut">
              <a:rPr lang="tr-TR" smtClean="0"/>
              <a:t>24.09.2025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1AC34-460C-4184-9A94-498C6A75972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13013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6249B-72AD-4B87-AFB9-B429B1F1EA9B}" type="datetimeFigureOut">
              <a:rPr lang="tr-TR" smtClean="0"/>
              <a:t>24.09.2025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564F-8111-43B2-9252-43681743F7EB}" type="slidenum">
              <a:rPr lang="tr-TR" smtClean="0"/>
              <a:t>‹#›</a:t>
            </a:fld>
            <a:endParaRPr lang="tr-T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6249B-72AD-4B87-AFB9-B429B1F1EA9B}" type="datetimeFigureOut">
              <a:rPr lang="tr-TR" smtClean="0"/>
              <a:t>24.09.2025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564F-8111-43B2-9252-43681743F7EB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6249B-72AD-4B87-AFB9-B429B1F1EA9B}" type="datetimeFigureOut">
              <a:rPr lang="tr-TR" smtClean="0"/>
              <a:t>24.09.2025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564F-8111-43B2-9252-43681743F7EB}" type="slidenum">
              <a:rPr lang="tr-TR" smtClean="0"/>
              <a:t>‹#›</a:t>
            </a:fld>
            <a:endParaRPr lang="tr-T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tr-TR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6249B-72AD-4B87-AFB9-B429B1F1EA9B}" type="datetimeFigureOut">
              <a:rPr lang="tr-TR" smtClean="0"/>
              <a:t>24.09.2025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564F-8111-43B2-9252-43681743F7EB}" type="slidenum">
              <a:rPr lang="tr-TR" smtClean="0"/>
              <a:t>‹#›</a:t>
            </a:fld>
            <a:endParaRPr lang="tr-T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6249B-72AD-4B87-AFB9-B429B1F1EA9B}" type="datetimeFigureOut">
              <a:rPr lang="tr-TR" smtClean="0"/>
              <a:t>24.09.2025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564F-8111-43B2-9252-43681743F7EB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6249B-72AD-4B87-AFB9-B429B1F1EA9B}" type="datetimeFigureOut">
              <a:rPr lang="tr-TR" smtClean="0"/>
              <a:t>24.09.2025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564F-8111-43B2-9252-43681743F7EB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6249B-72AD-4B87-AFB9-B429B1F1EA9B}" type="datetimeFigureOut">
              <a:rPr lang="tr-TR" smtClean="0"/>
              <a:t>24.09.2025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564F-8111-43B2-9252-43681743F7EB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6249B-72AD-4B87-AFB9-B429B1F1EA9B}" type="datetimeFigureOut">
              <a:rPr lang="tr-TR" smtClean="0"/>
              <a:t>24.09.2025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564F-8111-43B2-9252-43681743F7EB}" type="slidenum">
              <a:rPr lang="tr-TR" smtClean="0"/>
              <a:t>‹#›</a:t>
            </a:fld>
            <a:endParaRPr lang="tr-T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CD6249B-72AD-4B87-AFB9-B429B1F1EA9B}" type="datetimeFigureOut">
              <a:rPr lang="tr-TR" smtClean="0"/>
              <a:t>24.09.2025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288564F-8111-43B2-9252-43681743F7EB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google.com/url?sa=i&amp;rct=j&amp;q=&amp;esrc=s&amp;source=images&amp;cd=&amp;ved=&amp;url=https://www.cu.edu.tr/cu/institutional/university/logo&amp;psig=AOvVaw2CKUkhr_fx57jk7VOCnbTL&amp;ust=1573801011292989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google.com/url?sa=i&amp;rct=j&amp;q=&amp;esrc=s&amp;source=images&amp;cd=&amp;ved=&amp;url=https://www.cu.edu.tr/cu/institutional/university/logo&amp;psig=AOvVaw2CKUkhr_fx57jk7VOCnbTL&amp;ust=157380101129298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5" Type="http://schemas.openxmlformats.org/officeDocument/2006/relationships/image" Target="../media/image5.png"/><Relationship Id="rId4" Type="http://schemas.openxmlformats.org/officeDocument/2006/relationships/hyperlink" Target="https://www.google.com/url?sa=i&amp;rct=j&amp;q=&amp;esrc=s&amp;source=images&amp;cd=&amp;ved=&amp;url=https://www.cu.edu.tr/cu/institutional/university/logo&amp;psig=AOvVaw2CKUkhr_fx57jk7VOCnbTL&amp;ust=1573801011292989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5" Type="http://schemas.openxmlformats.org/officeDocument/2006/relationships/image" Target="../media/image5.png"/><Relationship Id="rId4" Type="http://schemas.openxmlformats.org/officeDocument/2006/relationships/hyperlink" Target="https://www.google.com/url?sa=i&amp;rct=j&amp;q=&amp;esrc=s&amp;source=images&amp;cd=&amp;ved=&amp;url=https://www.cu.edu.tr/cu/institutional/university/logo&amp;psig=AOvVaw2CKUkhr_fx57jk7VOCnbTL&amp;ust=1573801011292989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5" Type="http://schemas.openxmlformats.org/officeDocument/2006/relationships/image" Target="../media/image5.png"/><Relationship Id="rId4" Type="http://schemas.openxmlformats.org/officeDocument/2006/relationships/hyperlink" Target="https://www.google.com/url?sa=i&amp;rct=j&amp;q=&amp;esrc=s&amp;source=images&amp;cd=&amp;ved=&amp;url=https://www.cu.edu.tr/cu/institutional/university/logo&amp;psig=AOvVaw2CKUkhr_fx57jk7VOCnbTL&amp;ust=1573801011292989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google.com/url?sa=i&amp;rct=j&amp;q=&amp;esrc=s&amp;source=images&amp;cd=&amp;ved=&amp;url=https://www.cu.edu.tr/cu/institutional/university/logo&amp;psig=AOvVaw2CKUkhr_fx57jk7VOCnbTL&amp;ust=157380101129298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13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12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url?sa=i&amp;rct=j&amp;q=&amp;esrc=s&amp;source=images&amp;cd=&amp;ved=&amp;url=https://www.cu.edu.tr/cu/institutional/university/logo&amp;psig=AOvVaw2CKUkhr_fx57jk7VOCnbTL&amp;ust=1573801011292989" TargetMode="External"/><Relationship Id="rId11" Type="http://schemas.openxmlformats.org/officeDocument/2006/relationships/image" Target="../media/image18.png"/><Relationship Id="rId5" Type="http://schemas.openxmlformats.org/officeDocument/2006/relationships/image" Target="../media/image15.jpe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26" Type="http://schemas.openxmlformats.org/officeDocument/2006/relationships/image" Target="../media/image44.png"/><Relationship Id="rId3" Type="http://schemas.openxmlformats.org/officeDocument/2006/relationships/image" Target="../media/image5.png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5" Type="http://schemas.openxmlformats.org/officeDocument/2006/relationships/image" Target="../media/image43.png"/><Relationship Id="rId2" Type="http://schemas.openxmlformats.org/officeDocument/2006/relationships/hyperlink" Target="https://www.google.com/url?sa=i&amp;rct=j&amp;q=&amp;esrc=s&amp;source=images&amp;cd=&amp;ved=&amp;url=https://www.cu.edu.tr/cu/institutional/university/logo&amp;psig=AOvVaw2CKUkhr_fx57jk7VOCnbTL&amp;ust=1573801011292989" TargetMode="Externa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29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jpeg"/><Relationship Id="rId24" Type="http://schemas.openxmlformats.org/officeDocument/2006/relationships/image" Target="../media/image42.png"/><Relationship Id="rId32" Type="http://schemas.openxmlformats.org/officeDocument/2006/relationships/image" Target="../media/image50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28" Type="http://schemas.openxmlformats.org/officeDocument/2006/relationships/image" Target="../media/image46.png"/><Relationship Id="rId10" Type="http://schemas.openxmlformats.org/officeDocument/2006/relationships/image" Target="../media/image28.jpeg"/><Relationship Id="rId19" Type="http://schemas.openxmlformats.org/officeDocument/2006/relationships/image" Target="../media/image37.png"/><Relationship Id="rId31" Type="http://schemas.openxmlformats.org/officeDocument/2006/relationships/image" Target="../media/image49.png"/><Relationship Id="rId4" Type="http://schemas.openxmlformats.org/officeDocument/2006/relationships/image" Target="../media/image2.emf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Relationship Id="rId27" Type="http://schemas.openxmlformats.org/officeDocument/2006/relationships/image" Target="../media/image45.png"/><Relationship Id="rId30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&amp;url=https://www.cu.edu.tr/cu/institutional/university/logo&amp;psig=AOvVaw2CKUkhr_fx57jk7VOCnbTL&amp;ust=1573801011292989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&amp;url=https://www.cu.edu.tr/cu/institutional/university/logo&amp;psig=AOvVaw2CKUkhr_fx57jk7VOCnbTL&amp;ust=1573801011292989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google.com/url?sa=i&amp;rct=j&amp;q=&amp;esrc=s&amp;source=images&amp;cd=&amp;ved=&amp;url=https://www.cu.edu.tr/cu/institutional/university/logo&amp;psig=AOvVaw2CKUkhr_fx57jk7VOCnbTL&amp;ust=157380101129298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google.com/url?sa=i&amp;rct=j&amp;q=&amp;esrc=s&amp;source=images&amp;cd=&amp;ved=&amp;url=https://www.cu.edu.tr/cu/institutional/university/logo&amp;psig=AOvVaw2CKUkhr_fx57jk7VOCnbTL&amp;ust=157380101129298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s://www.google.com/url?sa=i&amp;rct=j&amp;q=&amp;esrc=s&amp;source=images&amp;cd=&amp;ved=2ahUKEwjJponFo8zmAhVE2aQKHYSpAQIQjRx6BAgBEAQ&amp;url=https://twitter.com/yalcinkayaozgur/status/245940702163374080&amp;psig=AOvVaw2D9es-UitWUImR8ig2PmiN&amp;ust=157720792675775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google.com/url?sa=i&amp;rct=j&amp;q=&amp;esrc=s&amp;source=images&amp;cd=&amp;ved=&amp;url=https://www.cu.edu.tr/cu/institutional/university/logo&amp;psig=AOvVaw2CKUkhr_fx57jk7VOCnbTL&amp;ust=157380101129298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google.com/url?sa=i&amp;rct=j&amp;q=&amp;esrc=s&amp;source=images&amp;cd=&amp;ved=&amp;url=https://www.cu.edu.tr/cu/institutional/university/logo&amp;psig=AOvVaw2CKUkhr_fx57jk7VOCnbTL&amp;ust=1573801011292989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basarisiralamalari.com/universite-taban-puanlari-2020-ve-basari-siralamalari-osym/" TargetMode="External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google.com/url?sa=i&amp;rct=j&amp;q=&amp;esrc=s&amp;source=images&amp;cd=&amp;ved=&amp;url=https://www.cu.edu.tr/cu/institutional/university/logo&amp;psig=AOvVaw2CKUkhr_fx57jk7VOCnbTL&amp;ust=157380101129298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79512" y="1059769"/>
            <a:ext cx="8352928" cy="1217103"/>
          </a:xfrm>
        </p:spPr>
        <p:txBody>
          <a:bodyPr/>
          <a:lstStyle/>
          <a:p>
            <a:pPr marL="182880" indent="0" algn="ctr">
              <a:buNone/>
            </a:pPr>
            <a:r>
              <a:rPr lang="tr-TR" sz="3200" dirty="0"/>
              <a:t>ÇUKUROVA ÜNİVERSİTESİ </a:t>
            </a:r>
            <a:br>
              <a:rPr lang="tr-TR" sz="3200" dirty="0"/>
            </a:br>
            <a:r>
              <a:rPr lang="tr-TR" sz="3200" dirty="0"/>
              <a:t>ENDÜSTRİ MÜHENDİSLİĞİ BÖLÜMÜ</a:t>
            </a:r>
          </a:p>
        </p:txBody>
      </p:sp>
      <p:pic>
        <p:nvPicPr>
          <p:cNvPr id="1026" name="Picture 2" descr="çukurova üniversitesi mühendislik fakültesi amblem ile ilgili görsel sonucu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" y="44624"/>
            <a:ext cx="1533880" cy="152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4624"/>
            <a:ext cx="1438275" cy="14192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 descr="C:\Users\Olcay\Desktop\Resim\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492896"/>
            <a:ext cx="7554668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63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9732201"/>
              </p:ext>
            </p:extLst>
          </p:nvPr>
        </p:nvGraphicFramePr>
        <p:xfrm>
          <a:off x="395533" y="1628800"/>
          <a:ext cx="8012432" cy="14143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06216">
                  <a:extLst>
                    <a:ext uri="{9D8B030D-6E8A-4147-A177-3AD203B41FA5}">
                      <a16:colId xmlns:a16="http://schemas.microsoft.com/office/drawing/2014/main" val="3145197782"/>
                    </a:ext>
                  </a:extLst>
                </a:gridCol>
                <a:gridCol w="4006216">
                  <a:extLst>
                    <a:ext uri="{9D8B030D-6E8A-4147-A177-3AD203B41FA5}">
                      <a16:colId xmlns:a16="http://schemas.microsoft.com/office/drawing/2014/main" val="612467094"/>
                    </a:ext>
                  </a:extLst>
                </a:gridCol>
              </a:tblGrid>
              <a:tr h="42934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</a:rPr>
                        <a:t> </a:t>
                      </a:r>
                      <a:r>
                        <a:rPr lang="tr-TR" sz="1800" dirty="0">
                          <a:effectLst/>
                        </a:rPr>
                        <a:t>AKADEMİK KADRO</a:t>
                      </a:r>
                      <a:endParaRPr lang="tr-T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</a:rPr>
                        <a:t>Sayı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1719475"/>
                  </a:ext>
                </a:extLst>
              </a:tr>
              <a:tr h="32832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Öğretim</a:t>
                      </a:r>
                      <a:r>
                        <a:rPr lang="tr-TR" sz="1400" baseline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Üyesi</a:t>
                      </a:r>
                      <a:endParaRPr lang="tr-TR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tr-TR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76302889"/>
                  </a:ext>
                </a:extLst>
              </a:tr>
              <a:tr h="32832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Öğretim Görevlisi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78496708"/>
                  </a:ext>
                </a:extLst>
              </a:tr>
              <a:tr h="32832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Araştırma Görevlisi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30291860"/>
                  </a:ext>
                </a:extLst>
              </a:tr>
            </a:tbl>
          </a:graphicData>
        </a:graphic>
      </p:graphicFrame>
      <p:graphicFrame>
        <p:nvGraphicFramePr>
          <p:cNvPr id="14" name="Tablo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3420888"/>
              </p:ext>
            </p:extLst>
          </p:nvPr>
        </p:nvGraphicFramePr>
        <p:xfrm>
          <a:off x="395533" y="4515265"/>
          <a:ext cx="7992888" cy="17490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96444">
                  <a:extLst>
                    <a:ext uri="{9D8B030D-6E8A-4147-A177-3AD203B41FA5}">
                      <a16:colId xmlns:a16="http://schemas.microsoft.com/office/drawing/2014/main" val="3145197782"/>
                    </a:ext>
                  </a:extLst>
                </a:gridCol>
                <a:gridCol w="3996444">
                  <a:extLst>
                    <a:ext uri="{9D8B030D-6E8A-4147-A177-3AD203B41FA5}">
                      <a16:colId xmlns:a16="http://schemas.microsoft.com/office/drawing/2014/main" val="612467094"/>
                    </a:ext>
                  </a:extLst>
                </a:gridCol>
              </a:tblGrid>
              <a:tr h="46885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  <a:latin typeface="+mn-lt"/>
                        </a:rPr>
                        <a:t> </a:t>
                      </a:r>
                      <a:r>
                        <a:rPr lang="tr-TR" sz="1800" b="1" dirty="0">
                          <a:effectLst/>
                          <a:latin typeface="+mn-lt"/>
                        </a:rPr>
                        <a:t>ÖĞRENCİLERİMİZ</a:t>
                      </a:r>
                      <a:endParaRPr lang="tr-TR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tr-T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1719475"/>
                  </a:ext>
                </a:extLst>
              </a:tr>
              <a:tr h="29124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Öğrenci Kontenjanı</a:t>
                      </a:r>
                      <a:endParaRPr lang="tr-T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85</a:t>
                      </a:r>
                      <a:endParaRPr lang="tr-TR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76302889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Lisans Öğrenci Sayısı</a:t>
                      </a:r>
                      <a:endParaRPr lang="tr-T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524</a:t>
                      </a:r>
                      <a:endParaRPr lang="tr-TR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78496708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Y. Lisans Öğrenci Sayısı</a:t>
                      </a:r>
                      <a:endParaRPr lang="tr-T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tr-TR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3029186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</a:rPr>
                        <a:t>Doktora Öğrenci Sayısı</a:t>
                      </a:r>
                      <a:endParaRPr lang="tr-T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  <a:endParaRPr lang="tr-TR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40063079"/>
                  </a:ext>
                </a:extLst>
              </a:tr>
            </a:tbl>
          </a:graphicData>
        </a:graphic>
      </p:graphicFrame>
      <p:sp>
        <p:nvSpPr>
          <p:cNvPr id="3" name="Dikdörtgen 2"/>
          <p:cNvSpPr/>
          <p:nvPr/>
        </p:nvSpPr>
        <p:spPr>
          <a:xfrm>
            <a:off x="370632" y="6516052"/>
            <a:ext cx="81706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Yüksek lisans mezun sayımız   </a:t>
            </a:r>
            <a:r>
              <a:rPr lang="tr-TR" dirty="0" smtClean="0">
                <a:solidFill>
                  <a:srgbClr val="FF0000"/>
                </a:solidFill>
              </a:rPr>
              <a:t>170, </a:t>
            </a:r>
            <a:r>
              <a:rPr lang="tr-TR" dirty="0">
                <a:solidFill>
                  <a:srgbClr val="FF0000"/>
                </a:solidFill>
              </a:rPr>
              <a:t>doktora mezun sayımız  </a:t>
            </a:r>
            <a:r>
              <a:rPr lang="tr-TR" dirty="0" smtClean="0">
                <a:solidFill>
                  <a:srgbClr val="FF0000"/>
                </a:solidFill>
              </a:rPr>
              <a:t>54  </a:t>
            </a:r>
            <a:r>
              <a:rPr lang="tr-TR" dirty="0">
                <a:solidFill>
                  <a:srgbClr val="FF0000"/>
                </a:solidFill>
              </a:rPr>
              <a:t>öğrencidir.</a:t>
            </a:r>
          </a:p>
        </p:txBody>
      </p:sp>
      <p:pic>
        <p:nvPicPr>
          <p:cNvPr id="12" name="Picture 2" descr="çukurova üniversitesi mühendislik fakültesi amblem ile ilgili görsel sonucu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" y="44624"/>
            <a:ext cx="1101832" cy="109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129" y="44624"/>
            <a:ext cx="1113490" cy="10987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1 Başlık"/>
          <p:cNvSpPr txBox="1">
            <a:spLocks/>
          </p:cNvSpPr>
          <p:nvPr/>
        </p:nvSpPr>
        <p:spPr>
          <a:xfrm>
            <a:off x="1763688" y="44624"/>
            <a:ext cx="5472608" cy="96279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tr-TR" sz="2800" dirty="0"/>
              <a:t>Çukurova Üniversitesi</a:t>
            </a:r>
            <a:br>
              <a:rPr lang="tr-TR" sz="2800" dirty="0"/>
            </a:br>
            <a:r>
              <a:rPr lang="tr-TR" sz="2800" dirty="0"/>
              <a:t>Endüstri Mühendisliği Bölümü</a:t>
            </a:r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403648" y="980728"/>
            <a:ext cx="6228184" cy="9361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2800" b="1" dirty="0">
                <a:solidFill>
                  <a:srgbClr val="FF0000"/>
                </a:solidFill>
              </a:rPr>
              <a:t>Kadromuz ve Öğrencilerimiz</a:t>
            </a:r>
          </a:p>
        </p:txBody>
      </p:sp>
      <p:graphicFrame>
        <p:nvGraphicFramePr>
          <p:cNvPr id="16" name="Tablo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3913370"/>
              </p:ext>
            </p:extLst>
          </p:nvPr>
        </p:nvGraphicFramePr>
        <p:xfrm>
          <a:off x="395537" y="3054646"/>
          <a:ext cx="8012428" cy="14257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06214">
                  <a:extLst>
                    <a:ext uri="{9D8B030D-6E8A-4147-A177-3AD203B41FA5}">
                      <a16:colId xmlns:a16="http://schemas.microsoft.com/office/drawing/2014/main" val="3145197782"/>
                    </a:ext>
                  </a:extLst>
                </a:gridCol>
                <a:gridCol w="4006214">
                  <a:extLst>
                    <a:ext uri="{9D8B030D-6E8A-4147-A177-3AD203B41FA5}">
                      <a16:colId xmlns:a16="http://schemas.microsoft.com/office/drawing/2014/main" val="612467094"/>
                    </a:ext>
                  </a:extLst>
                </a:gridCol>
              </a:tblGrid>
              <a:tr h="36881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</a:rPr>
                        <a:t>İDARİ </a:t>
                      </a:r>
                      <a:r>
                        <a:rPr lang="tr-TR" sz="1800" dirty="0">
                          <a:effectLst/>
                        </a:rPr>
                        <a:t>KADRO</a:t>
                      </a:r>
                      <a:endParaRPr lang="tr-T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1719475"/>
                  </a:ext>
                </a:extLst>
              </a:tr>
              <a:tr h="33807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Şef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76302889"/>
                  </a:ext>
                </a:extLst>
              </a:tr>
              <a:tr h="33807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Teknisyen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78496708"/>
                  </a:ext>
                </a:extLst>
              </a:tr>
              <a:tr h="33807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Teknisyen Yardımcısı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302918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554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8723" y="1412776"/>
            <a:ext cx="4552950" cy="4752528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373" y="1412776"/>
            <a:ext cx="4127350" cy="4752528"/>
          </a:xfrm>
          <a:prstGeom prst="rect">
            <a:avLst/>
          </a:prstGeom>
        </p:spPr>
      </p:pic>
      <p:pic>
        <p:nvPicPr>
          <p:cNvPr id="8" name="Picture 2" descr="çukurova üniversitesi mühendislik fakültesi amblem ile ilgili görsel sonucu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" y="44624"/>
            <a:ext cx="1101832" cy="109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129" y="44624"/>
            <a:ext cx="1113490" cy="10987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1 Başlık"/>
          <p:cNvSpPr txBox="1">
            <a:spLocks/>
          </p:cNvSpPr>
          <p:nvPr/>
        </p:nvSpPr>
        <p:spPr>
          <a:xfrm>
            <a:off x="1763688" y="116632"/>
            <a:ext cx="5472608" cy="96279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tr-TR" sz="2800" dirty="0"/>
              <a:t>Çukurova Üniversitesi</a:t>
            </a:r>
            <a:br>
              <a:rPr lang="tr-TR" sz="2800" dirty="0"/>
            </a:br>
            <a:r>
              <a:rPr lang="tr-TR" sz="2800" dirty="0"/>
              <a:t>Endüstri Mühendisliği Bölümü</a:t>
            </a:r>
          </a:p>
        </p:txBody>
      </p:sp>
    </p:spTree>
    <p:extLst>
      <p:ext uri="{BB962C8B-B14F-4D97-AF65-F5344CB8AC3E}">
        <p14:creationId xmlns:p14="http://schemas.microsoft.com/office/powerpoint/2010/main" val="42728617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907597" y="2564904"/>
            <a:ext cx="3240360" cy="1080120"/>
          </a:xfrm>
        </p:spPr>
        <p:txBody>
          <a:bodyPr>
            <a:noAutofit/>
          </a:bodyPr>
          <a:lstStyle/>
          <a:p>
            <a:pPr algn="ctr">
              <a:buFont typeface="Georgia" panose="02040502050405020303" pitchFamily="18" charset="0"/>
              <a:buChar char="-"/>
            </a:pPr>
            <a:r>
              <a:rPr lang="tr-TR" sz="3200" dirty="0"/>
              <a:t>Bilgisayar </a:t>
            </a:r>
            <a:r>
              <a:rPr lang="tr-TR" sz="3200" b="1" dirty="0"/>
              <a:t>Laboratuvarı</a:t>
            </a:r>
          </a:p>
        </p:txBody>
      </p:sp>
      <p:pic>
        <p:nvPicPr>
          <p:cNvPr id="6" name="Picture 4" descr="C:\Users\Olcay\Desktop\Resim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628800"/>
            <a:ext cx="6153216" cy="299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1 Başlık"/>
          <p:cNvSpPr txBox="1">
            <a:spLocks/>
          </p:cNvSpPr>
          <p:nvPr/>
        </p:nvSpPr>
        <p:spPr>
          <a:xfrm>
            <a:off x="6156176" y="5085184"/>
            <a:ext cx="2915816" cy="115212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buFont typeface="Georgia" panose="02040502050405020303" pitchFamily="18" charset="0"/>
              <a:buChar char="-"/>
            </a:pPr>
            <a:r>
              <a:rPr lang="tr-TR" sz="3200" dirty="0"/>
              <a:t>Ergonomi Laboratuvarı</a:t>
            </a:r>
          </a:p>
        </p:txBody>
      </p:sp>
      <p:pic>
        <p:nvPicPr>
          <p:cNvPr id="12" name="Picture 2" descr="C:\Users\Olcay\Desktop\Resim\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95" b="3595"/>
          <a:stretch/>
        </p:blipFill>
        <p:spPr bwMode="auto">
          <a:xfrm>
            <a:off x="-36512" y="4570122"/>
            <a:ext cx="6156176" cy="23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çukurova üniversitesi mühendislik fakültesi amblem ile ilgili görsel sonucu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" y="44624"/>
            <a:ext cx="1101832" cy="109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129" y="44624"/>
            <a:ext cx="1113490" cy="10987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1 Başlık"/>
          <p:cNvSpPr txBox="1">
            <a:spLocks/>
          </p:cNvSpPr>
          <p:nvPr/>
        </p:nvSpPr>
        <p:spPr>
          <a:xfrm>
            <a:off x="1296144" y="1052736"/>
            <a:ext cx="6300192" cy="57606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rm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tr-TR" sz="2800">
                <a:solidFill>
                  <a:srgbClr val="FF0000"/>
                </a:solidFill>
              </a:rPr>
              <a:t>Laboratuvarlarımız</a:t>
            </a:r>
            <a:endParaRPr lang="tr-TR" sz="2800" dirty="0">
              <a:solidFill>
                <a:srgbClr val="FF0000"/>
              </a:solidFill>
            </a:endParaRPr>
          </a:p>
        </p:txBody>
      </p:sp>
      <p:sp>
        <p:nvSpPr>
          <p:cNvPr id="13" name="1 Başlık"/>
          <p:cNvSpPr txBox="1">
            <a:spLocks/>
          </p:cNvSpPr>
          <p:nvPr/>
        </p:nvSpPr>
        <p:spPr>
          <a:xfrm>
            <a:off x="1763688" y="116632"/>
            <a:ext cx="5472608" cy="96279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tr-TR" sz="2800" dirty="0"/>
              <a:t>Çukurova Üniversitesi</a:t>
            </a:r>
            <a:br>
              <a:rPr lang="tr-TR" sz="2800" dirty="0"/>
            </a:br>
            <a:r>
              <a:rPr lang="tr-TR" sz="2800" dirty="0"/>
              <a:t>Endüstri Mühendisliği Bölümü</a:t>
            </a:r>
          </a:p>
        </p:txBody>
      </p:sp>
    </p:spTree>
    <p:extLst>
      <p:ext uri="{BB962C8B-B14F-4D97-AF65-F5344CB8AC3E}">
        <p14:creationId xmlns:p14="http://schemas.microsoft.com/office/powerpoint/2010/main" val="26213277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-20709" y="1700808"/>
            <a:ext cx="9144000" cy="576064"/>
          </a:xfrm>
        </p:spPr>
        <p:txBody>
          <a:bodyPr>
            <a:normAutofit/>
          </a:bodyPr>
          <a:lstStyle/>
          <a:p>
            <a:pPr algn="ctr">
              <a:buFont typeface="Georgia" panose="02040502050405020303" pitchFamily="18" charset="0"/>
              <a:buChar char="-"/>
            </a:pPr>
            <a:r>
              <a:rPr lang="tr-TR" sz="2800" b="1" dirty="0"/>
              <a:t>Yöneylem ve Simülasyon Laboratuvarları</a:t>
            </a:r>
          </a:p>
        </p:txBody>
      </p:sp>
      <p:pic>
        <p:nvPicPr>
          <p:cNvPr id="3" name="Picture 3" descr="C:\Users\Cansu\Desktop\5s\23730987_1942756755988892_282669817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896"/>
            <a:ext cx="4572000" cy="403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Cansu\Desktop\5s\23757748_1942756792655555_1252710884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795" y="2492896"/>
            <a:ext cx="4464496" cy="408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çukurova üniversitesi mühendislik fakültesi amblem ile ilgili görsel sonucu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" y="44624"/>
            <a:ext cx="1101832" cy="109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129" y="44624"/>
            <a:ext cx="1113490" cy="10987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1 Başlık"/>
          <p:cNvSpPr txBox="1">
            <a:spLocks/>
          </p:cNvSpPr>
          <p:nvPr/>
        </p:nvSpPr>
        <p:spPr>
          <a:xfrm>
            <a:off x="1296144" y="1052736"/>
            <a:ext cx="6300192" cy="57606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rm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tr-TR" sz="2800">
                <a:solidFill>
                  <a:srgbClr val="FF0000"/>
                </a:solidFill>
              </a:rPr>
              <a:t>Laboratuvarlarımız</a:t>
            </a:r>
            <a:endParaRPr lang="tr-TR" sz="2800" dirty="0">
              <a:solidFill>
                <a:srgbClr val="FF0000"/>
              </a:solidFill>
            </a:endParaRPr>
          </a:p>
        </p:txBody>
      </p:sp>
      <p:sp>
        <p:nvSpPr>
          <p:cNvPr id="9" name="1 Başlık"/>
          <p:cNvSpPr txBox="1">
            <a:spLocks/>
          </p:cNvSpPr>
          <p:nvPr/>
        </p:nvSpPr>
        <p:spPr>
          <a:xfrm>
            <a:off x="1763688" y="116632"/>
            <a:ext cx="5472608" cy="96279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tr-TR" sz="2800" dirty="0"/>
              <a:t>Çukurova Üniversitesi</a:t>
            </a:r>
            <a:br>
              <a:rPr lang="tr-TR" sz="2800" dirty="0"/>
            </a:br>
            <a:r>
              <a:rPr lang="tr-TR" sz="2800" dirty="0"/>
              <a:t>Endüstri Mühendisliği Bölümü</a:t>
            </a:r>
          </a:p>
        </p:txBody>
      </p:sp>
    </p:spTree>
    <p:extLst>
      <p:ext uri="{BB962C8B-B14F-4D97-AF65-F5344CB8AC3E}">
        <p14:creationId xmlns:p14="http://schemas.microsoft.com/office/powerpoint/2010/main" val="5961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00808"/>
            <a:ext cx="9144000" cy="57606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tr-TR" sz="2900" dirty="0">
                <a:solidFill>
                  <a:srgbClr val="FF0000"/>
                </a:solidFill>
              </a:rPr>
              <a:t>Endüstride Uygulamalı Mühendislik Eğitimi (EUME)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79512" y="2695600"/>
            <a:ext cx="8712968" cy="3397696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algn="just">
              <a:buFont typeface="Georgia" panose="02040502050405020303" pitchFamily="18" charset="0"/>
              <a:buChar char="-"/>
            </a:pPr>
            <a:r>
              <a:rPr lang="tr-TR" dirty="0"/>
              <a:t> Dördüncü sınıf öğrencileri bahar dönemi süresince haftanın 5 günü staj yapmaktadır.</a:t>
            </a:r>
          </a:p>
          <a:p>
            <a:pPr algn="just">
              <a:buFont typeface="Georgia" panose="02040502050405020303" pitchFamily="18" charset="0"/>
              <a:buChar char="-"/>
            </a:pPr>
            <a:r>
              <a:rPr lang="tr-TR" dirty="0"/>
              <a:t> Bu staj bazı koşulları sağlamak şartıyla Türkiye’nin her yerindeki şirketlerde yapılabilmektedir.</a:t>
            </a:r>
          </a:p>
          <a:p>
            <a:pPr algn="just">
              <a:buFont typeface="Georgia" panose="02040502050405020303" pitchFamily="18" charset="0"/>
              <a:buChar char="-"/>
            </a:pPr>
            <a:r>
              <a:rPr lang="tr-TR" dirty="0"/>
              <a:t> </a:t>
            </a:r>
            <a:r>
              <a:rPr lang="tr-TR" dirty="0" smtClean="0"/>
              <a:t>2022-2023 </a:t>
            </a:r>
            <a:r>
              <a:rPr lang="tr-TR" dirty="0"/>
              <a:t>bahar döneminde Türkiye Genelinde </a:t>
            </a:r>
            <a:r>
              <a:rPr lang="tr-TR" dirty="0" smtClean="0"/>
              <a:t>51 </a:t>
            </a:r>
            <a:r>
              <a:rPr lang="tr-TR" dirty="0"/>
              <a:t>farklı şirkete yerleştirilmiştir.</a:t>
            </a:r>
          </a:p>
          <a:p>
            <a:pPr algn="just">
              <a:buFont typeface="Georgia" panose="02040502050405020303" pitchFamily="18" charset="0"/>
              <a:buChar char="-"/>
            </a:pPr>
            <a:r>
              <a:rPr lang="tr-TR" dirty="0"/>
              <a:t> </a:t>
            </a:r>
            <a:r>
              <a:rPr lang="tr-TR" dirty="0" smtClean="0"/>
              <a:t>2023-2024 </a:t>
            </a:r>
            <a:r>
              <a:rPr lang="tr-TR" dirty="0"/>
              <a:t>bahar döneminde Türkiye Genelinde </a:t>
            </a:r>
            <a:r>
              <a:rPr lang="tr-TR" dirty="0" smtClean="0"/>
              <a:t>54 </a:t>
            </a:r>
            <a:r>
              <a:rPr lang="tr-TR" dirty="0"/>
              <a:t>farklı şirkete yerleştirilmiştir</a:t>
            </a:r>
            <a:r>
              <a:rPr lang="tr-TR" dirty="0" smtClean="0"/>
              <a:t>.</a:t>
            </a:r>
          </a:p>
          <a:p>
            <a:pPr algn="just">
              <a:buFont typeface="Georgia" panose="02040502050405020303" pitchFamily="18" charset="0"/>
              <a:buChar char="-"/>
            </a:pPr>
            <a:r>
              <a:rPr lang="tr-TR" dirty="0" smtClean="0"/>
              <a:t>2024-2025 </a:t>
            </a:r>
            <a:r>
              <a:rPr lang="tr-TR" dirty="0"/>
              <a:t>bahar döneminde Türkiye Genelinde </a:t>
            </a:r>
            <a:r>
              <a:rPr lang="tr-TR" dirty="0" smtClean="0"/>
              <a:t>62 </a:t>
            </a:r>
            <a:r>
              <a:rPr lang="tr-TR" dirty="0"/>
              <a:t>farklı şirkete yerleştirilmiştir.</a:t>
            </a:r>
          </a:p>
          <a:p>
            <a:pPr algn="just">
              <a:buFont typeface="Georgia" panose="02040502050405020303" pitchFamily="18" charset="0"/>
              <a:buChar char="-"/>
            </a:pPr>
            <a:endParaRPr lang="tr-TR" dirty="0"/>
          </a:p>
          <a:p>
            <a:endParaRPr lang="tr-TR" dirty="0"/>
          </a:p>
        </p:txBody>
      </p:sp>
      <p:pic>
        <p:nvPicPr>
          <p:cNvPr id="5" name="Picture 2" descr="çukurova üniversitesi mühendislik fakültesi amblem ile ilgili görsel sonucu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" y="44624"/>
            <a:ext cx="1101832" cy="109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129" y="44624"/>
            <a:ext cx="1113490" cy="10987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1 Başlık"/>
          <p:cNvSpPr txBox="1">
            <a:spLocks/>
          </p:cNvSpPr>
          <p:nvPr/>
        </p:nvSpPr>
        <p:spPr>
          <a:xfrm>
            <a:off x="1763688" y="305962"/>
            <a:ext cx="5472608" cy="96279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tr-TR" sz="2800" dirty="0"/>
              <a:t>Çukurova Üniversitesi</a:t>
            </a:r>
            <a:br>
              <a:rPr lang="tr-TR" sz="2800" dirty="0"/>
            </a:br>
            <a:r>
              <a:rPr lang="tr-TR" sz="2800" dirty="0"/>
              <a:t>Endüstri Mühendisliği Bölümü</a:t>
            </a:r>
          </a:p>
        </p:txBody>
      </p:sp>
    </p:spTree>
    <p:extLst>
      <p:ext uri="{BB962C8B-B14F-4D97-AF65-F5344CB8AC3E}">
        <p14:creationId xmlns:p14="http://schemas.microsoft.com/office/powerpoint/2010/main" val="13635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79512" y="1826377"/>
            <a:ext cx="8740104" cy="522503"/>
          </a:xfrm>
          <a:prstGeom prst="rect">
            <a:avLst/>
          </a:prstGeom>
        </p:spPr>
        <p:txBody>
          <a:bodyPr/>
          <a:lstStyle/>
          <a:p>
            <a:r>
              <a:rPr lang="tr-TR" dirty="0"/>
              <a:t>Anlaşmalı şirketlerimizden bazıları: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732" y="4541951"/>
            <a:ext cx="2245276" cy="138743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53" y="4005064"/>
            <a:ext cx="2072150" cy="115158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288" y="2058460"/>
            <a:ext cx="1613176" cy="137794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52" y="2292812"/>
            <a:ext cx="2345432" cy="107939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1196752"/>
            <a:ext cx="9144000" cy="57606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tr-TR" sz="2900" dirty="0">
                <a:solidFill>
                  <a:srgbClr val="FF0000"/>
                </a:solidFill>
              </a:rPr>
              <a:t>Endüstride Uygulamalı Mühendislik Eğitimi (EUME)</a:t>
            </a:r>
          </a:p>
        </p:txBody>
      </p:sp>
      <p:pic>
        <p:nvPicPr>
          <p:cNvPr id="13" name="Picture 2" descr="çukurova üniversitesi mühendislik fakültesi amblem ile ilgili görsel sonucu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" y="44624"/>
            <a:ext cx="1101832" cy="109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129" y="44624"/>
            <a:ext cx="1113490" cy="10987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1 Başlık"/>
          <p:cNvSpPr txBox="1">
            <a:spLocks/>
          </p:cNvSpPr>
          <p:nvPr/>
        </p:nvSpPr>
        <p:spPr>
          <a:xfrm>
            <a:off x="1763688" y="116632"/>
            <a:ext cx="5472608" cy="96279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tr-TR" sz="2800" dirty="0"/>
              <a:t>Çukurova Üniversitesi</a:t>
            </a:r>
            <a:br>
              <a:rPr lang="tr-TR" sz="2800" dirty="0"/>
            </a:br>
            <a:r>
              <a:rPr lang="tr-TR" sz="2800" dirty="0"/>
              <a:t>Endüstri Mühendisliği Bölümü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592" y="2564653"/>
            <a:ext cx="2781300" cy="4286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598178"/>
            <a:ext cx="2364458" cy="124727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845946"/>
            <a:ext cx="2304256" cy="57606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085184"/>
            <a:ext cx="1314450" cy="16287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28" b="-8146"/>
          <a:stretch/>
        </p:blipFill>
        <p:spPr bwMode="auto">
          <a:xfrm>
            <a:off x="6681667" y="6170961"/>
            <a:ext cx="2354829" cy="54299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235667"/>
            <a:ext cx="1465548" cy="147829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267" y="3537644"/>
            <a:ext cx="1845077" cy="93483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02977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1196752"/>
            <a:ext cx="9144000" cy="57606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tr-TR" sz="2900" dirty="0">
                <a:solidFill>
                  <a:srgbClr val="FF0000"/>
                </a:solidFill>
              </a:rPr>
              <a:t>Endüstride Uygulamalı Mühendislik Eğitimi (EUME)</a:t>
            </a:r>
          </a:p>
        </p:txBody>
      </p:sp>
      <p:pic>
        <p:nvPicPr>
          <p:cNvPr id="13" name="Picture 2" descr="çukurova üniversitesi mühendislik fakültesi amblem ile ilgili görsel sonucu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" y="44624"/>
            <a:ext cx="1101832" cy="109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129" y="44624"/>
            <a:ext cx="1113490" cy="10987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1 Başlık"/>
          <p:cNvSpPr txBox="1">
            <a:spLocks/>
          </p:cNvSpPr>
          <p:nvPr/>
        </p:nvSpPr>
        <p:spPr>
          <a:xfrm>
            <a:off x="1763688" y="116632"/>
            <a:ext cx="5472608" cy="96279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tr-TR" sz="2800" dirty="0"/>
              <a:t>Çukurova Üniversitesi</a:t>
            </a:r>
            <a:br>
              <a:rPr lang="tr-TR" sz="2800" dirty="0"/>
            </a:br>
            <a:r>
              <a:rPr lang="tr-TR" sz="2800" dirty="0"/>
              <a:t>Endüstri Mühendisliği Bölümü</a:t>
            </a:r>
          </a:p>
        </p:txBody>
      </p:sp>
      <p:pic>
        <p:nvPicPr>
          <p:cNvPr id="16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2" y="1916832"/>
            <a:ext cx="792089" cy="64416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6"/>
          <a:stretch>
            <a:fillRect/>
          </a:stretch>
        </p:blipFill>
        <p:spPr>
          <a:xfrm>
            <a:off x="1111399" y="1916832"/>
            <a:ext cx="876667" cy="70585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388" y="1980742"/>
            <a:ext cx="1330656" cy="79056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111" y="2868530"/>
            <a:ext cx="750124" cy="78575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27" y="2780928"/>
            <a:ext cx="1056697" cy="86884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1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996952"/>
            <a:ext cx="1362516" cy="6993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7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1" y="1924550"/>
            <a:ext cx="1152128" cy="86719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61" y="3861048"/>
            <a:ext cx="1211493" cy="74293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683" y="1867112"/>
            <a:ext cx="2241798" cy="78462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245" y="3043874"/>
            <a:ext cx="1935287" cy="74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" y="5419701"/>
            <a:ext cx="1347190" cy="134719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324" y="2821980"/>
            <a:ext cx="1731610" cy="96072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761602"/>
            <a:ext cx="924434" cy="92443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933056"/>
            <a:ext cx="1195251" cy="119525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27" b="31758"/>
          <a:stretch/>
        </p:blipFill>
        <p:spPr bwMode="auto">
          <a:xfrm>
            <a:off x="6393073" y="3938518"/>
            <a:ext cx="1287587" cy="57060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173" y="5402367"/>
            <a:ext cx="2841104" cy="5469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985" y="3933056"/>
            <a:ext cx="1096535" cy="109653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605" y="5311906"/>
            <a:ext cx="1287587" cy="12875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317" y="4743296"/>
            <a:ext cx="1072011" cy="107201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737" y="6093296"/>
            <a:ext cx="1554103" cy="69379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04034"/>
            <a:ext cx="1236196" cy="59704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769" y="6072231"/>
            <a:ext cx="1556767" cy="6691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810454"/>
            <a:ext cx="1517441" cy="66893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619" y="1916832"/>
            <a:ext cx="1024538" cy="10245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72" b="32661"/>
          <a:stretch/>
        </p:blipFill>
        <p:spPr bwMode="auto">
          <a:xfrm>
            <a:off x="2987824" y="4581128"/>
            <a:ext cx="1757958" cy="68326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047572"/>
            <a:ext cx="2476500" cy="7429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37" b="33722"/>
          <a:stretch/>
        </p:blipFill>
        <p:spPr bwMode="auto">
          <a:xfrm>
            <a:off x="7643879" y="5218336"/>
            <a:ext cx="1465365" cy="59407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38" y="4786858"/>
            <a:ext cx="2377246" cy="5143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45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203848" y="0"/>
            <a:ext cx="5976664" cy="2132856"/>
          </a:xfrm>
        </p:spPr>
        <p:txBody>
          <a:bodyPr/>
          <a:lstStyle/>
          <a:p>
            <a:pPr marL="0" indent="0" algn="ctr">
              <a:buNone/>
            </a:pPr>
            <a:r>
              <a:rPr lang="tr-TR" sz="4400" dirty="0"/>
              <a:t>Çukurova Üniversitesi Endüstri Mühendisliği Mezunlar Derneği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6"/>
            <a:ext cx="30861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Başlık 1"/>
          <p:cNvSpPr txBox="1">
            <a:spLocks/>
          </p:cNvSpPr>
          <p:nvPr/>
        </p:nvSpPr>
        <p:spPr>
          <a:xfrm>
            <a:off x="266378" y="4806280"/>
            <a:ext cx="8496943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r-TR" sz="3200">
                <a:effectLst/>
              </a:rPr>
              <a:t>Türkiye’de ilk kurulan Endüstri Mühendisliği Mezunları Derneği </a:t>
            </a:r>
            <a:endParaRPr lang="tr-TR" sz="3200" dirty="0"/>
          </a:p>
        </p:txBody>
      </p:sp>
      <p:sp>
        <p:nvSpPr>
          <p:cNvPr id="5" name="İçerik Yer Tutucusu 2"/>
          <p:cNvSpPr>
            <a:spLocks noGrp="1"/>
          </p:cNvSpPr>
          <p:nvPr>
            <p:ph sz="quarter" idx="13"/>
          </p:nvPr>
        </p:nvSpPr>
        <p:spPr>
          <a:xfrm>
            <a:off x="395536" y="2996952"/>
            <a:ext cx="8352928" cy="1113304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tr-TR" sz="1800" dirty="0"/>
              <a:t>	Bölümümüz mezunları, </a:t>
            </a:r>
            <a:r>
              <a:rPr lang="tr-TR" sz="1800" dirty="0">
                <a:solidFill>
                  <a:srgbClr val="FF0000"/>
                </a:solidFill>
              </a:rPr>
              <a:t>“Çukurova Üniversitesi Endüstri Mühendisliği Mezunları Topluluğu” </a:t>
            </a:r>
            <a:r>
              <a:rPr lang="tr-TR" sz="1800" dirty="0"/>
              <a:t>kısaca </a:t>
            </a:r>
            <a:r>
              <a:rPr lang="tr-TR" sz="1800" dirty="0">
                <a:solidFill>
                  <a:srgbClr val="FF0000"/>
                </a:solidFill>
              </a:rPr>
              <a:t>ÇÜEMM</a:t>
            </a:r>
            <a:r>
              <a:rPr lang="tr-TR" sz="1800" dirty="0"/>
              <a:t> adıyla 2007 yılında bir araya gelmiş ve resmi olarak 25 Şubat 2011 tarihinde ÇÜEMM derneğini kurmuştur.</a:t>
            </a:r>
          </a:p>
        </p:txBody>
      </p:sp>
    </p:spTree>
    <p:extLst>
      <p:ext uri="{BB962C8B-B14F-4D97-AF65-F5344CB8AC3E}">
        <p14:creationId xmlns:p14="http://schemas.microsoft.com/office/powerpoint/2010/main" val="229994855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97947" y="2295042"/>
            <a:ext cx="3278076" cy="864096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tr-TR" sz="2000" b="1" dirty="0">
                <a:solidFill>
                  <a:srgbClr val="FF0000"/>
                </a:solidFill>
              </a:rPr>
              <a:t>CUEMM iletişim</a:t>
            </a:r>
          </a:p>
          <a:p>
            <a:pPr marL="45720" indent="0" algn="ctr">
              <a:buNone/>
            </a:pPr>
            <a:r>
              <a:rPr lang="tr-TR" sz="2000" b="1" dirty="0"/>
              <a:t>İnstagram</a:t>
            </a:r>
          </a:p>
        </p:txBody>
      </p:sp>
      <p:sp>
        <p:nvSpPr>
          <p:cNvPr id="7" name="İçerik Yer Tutucusu 2"/>
          <p:cNvSpPr txBox="1">
            <a:spLocks/>
          </p:cNvSpPr>
          <p:nvPr/>
        </p:nvSpPr>
        <p:spPr>
          <a:xfrm>
            <a:off x="6699453" y="4417504"/>
            <a:ext cx="2341972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tr-TR" sz="2000" b="1" dirty="0">
                <a:solidFill>
                  <a:srgbClr val="FF0000"/>
                </a:solidFill>
              </a:rPr>
              <a:t>CUEMM iletişim</a:t>
            </a:r>
          </a:p>
          <a:p>
            <a:pPr marL="45720" indent="0" algn="ctr">
              <a:buFont typeface="Georgia" pitchFamily="18" charset="0"/>
              <a:buNone/>
            </a:pPr>
            <a:r>
              <a:rPr lang="tr-TR" sz="2000" b="1" dirty="0"/>
              <a:t>Facebook</a:t>
            </a:r>
          </a:p>
        </p:txBody>
      </p:sp>
      <p:sp>
        <p:nvSpPr>
          <p:cNvPr id="8" name="İçerik Yer Tutucusu 2"/>
          <p:cNvSpPr txBox="1">
            <a:spLocks/>
          </p:cNvSpPr>
          <p:nvPr/>
        </p:nvSpPr>
        <p:spPr>
          <a:xfrm>
            <a:off x="3238140" y="5991259"/>
            <a:ext cx="3278076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tr-TR" sz="2000" b="1" dirty="0">
                <a:solidFill>
                  <a:srgbClr val="FF0000"/>
                </a:solidFill>
              </a:rPr>
              <a:t>CUEMM iletişim</a:t>
            </a:r>
          </a:p>
          <a:p>
            <a:pPr marL="45720" indent="0" algn="ctr">
              <a:buFont typeface="Georgia" pitchFamily="18" charset="0"/>
              <a:buNone/>
            </a:pPr>
            <a:r>
              <a:rPr lang="tr-TR" sz="2000" b="1" dirty="0"/>
              <a:t>Twitter</a:t>
            </a:r>
          </a:p>
          <a:p>
            <a:pPr marL="45720" indent="0">
              <a:buFont typeface="Georgia" pitchFamily="18" charset="0"/>
              <a:buNone/>
            </a:pPr>
            <a:endParaRPr lang="tr-TR" sz="2000" b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718"/>
            <a:ext cx="4788024" cy="229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08"/>
          <a:stretch/>
        </p:blipFill>
        <p:spPr bwMode="auto">
          <a:xfrm>
            <a:off x="6387919" y="476672"/>
            <a:ext cx="2575761" cy="375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15"/>
          <a:stretch/>
        </p:blipFill>
        <p:spPr bwMode="auto">
          <a:xfrm>
            <a:off x="3592047" y="2204864"/>
            <a:ext cx="2780153" cy="37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8" y="3861048"/>
            <a:ext cx="30861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020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1143000" y="116632"/>
            <a:ext cx="7533456" cy="1761376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tr-TR" sz="4000" b="1" dirty="0"/>
              <a:t>ENDÜSTRİ MÜHENDİSLİĞİ ÖĞRENCİ TOPLULUĞU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714375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611560" y="3645024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/>
            <a:r>
              <a:rPr lang="tr-TR" dirty="0">
                <a:solidFill>
                  <a:srgbClr val="FF0000"/>
                </a:solidFill>
              </a:rPr>
              <a:t>2002 Yılında</a:t>
            </a:r>
            <a:r>
              <a:rPr lang="tr-TR" dirty="0"/>
              <a:t> Çukurova Üniversitesi Endüstri Mühendisliği Bölümü hocalarından Doç. Dr. Oya Yüreğir tarafından bölümdeki ilgili öğrencilerle birlikte kurulan ÇÜEMÖT, Çukurova Üniversitesi Endüstri Mühendisliği Öğrencileri Topluluğu’nun kısaltılmasıyla adını bulmuştur. </a:t>
            </a:r>
          </a:p>
        </p:txBody>
      </p:sp>
      <p:sp>
        <p:nvSpPr>
          <p:cNvPr id="6" name="Dikdörtgen 5"/>
          <p:cNvSpPr/>
          <p:nvPr/>
        </p:nvSpPr>
        <p:spPr>
          <a:xfrm>
            <a:off x="602074" y="5229200"/>
            <a:ext cx="82183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/>
            <a:r>
              <a:rPr lang="tr-TR" dirty="0"/>
              <a:t>Türkiye’deki tüm endüstri mühendisliği toplulukları tarafından tanınan ÇÜEMÖT, bölümümüz öğrencilerinin birbiriyle ve mezunlarla iletişimini sağlamayı amaçlamaktadır.</a:t>
            </a:r>
          </a:p>
        </p:txBody>
      </p:sp>
    </p:spTree>
    <p:extLst>
      <p:ext uri="{BB962C8B-B14F-4D97-AF65-F5344CB8AC3E}">
        <p14:creationId xmlns:p14="http://schemas.microsoft.com/office/powerpoint/2010/main" val="304795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17"/>
          <p:cNvGrpSpPr>
            <a:grpSpLocks/>
          </p:cNvGrpSpPr>
          <p:nvPr/>
        </p:nvGrpSpPr>
        <p:grpSpPr bwMode="auto">
          <a:xfrm>
            <a:off x="2637701" y="2564904"/>
            <a:ext cx="6398795" cy="2952328"/>
            <a:chOff x="6332538" y="2220913"/>
            <a:chExt cx="2439987" cy="3895725"/>
          </a:xfrm>
        </p:grpSpPr>
        <p:grpSp>
          <p:nvGrpSpPr>
            <p:cNvPr id="6" name="Gruppe 47"/>
            <p:cNvGrpSpPr>
              <a:grpSpLocks/>
            </p:cNvGrpSpPr>
            <p:nvPr/>
          </p:nvGrpSpPr>
          <p:grpSpPr bwMode="auto">
            <a:xfrm>
              <a:off x="6332538" y="2220913"/>
              <a:ext cx="2439987" cy="3895725"/>
              <a:chOff x="6332538" y="2220913"/>
              <a:chExt cx="2439987" cy="3895725"/>
            </a:xfrm>
          </p:grpSpPr>
          <p:sp>
            <p:nvSpPr>
              <p:cNvPr id="8" name="Rektangel 30"/>
              <p:cNvSpPr>
                <a:spLocks noChangeArrowheads="1"/>
              </p:cNvSpPr>
              <p:nvPr/>
            </p:nvSpPr>
            <p:spPr bwMode="auto">
              <a:xfrm>
                <a:off x="6332538" y="2220913"/>
                <a:ext cx="2439987" cy="242887"/>
              </a:xfrm>
              <a:prstGeom prst="rect">
                <a:avLst/>
              </a:prstGeom>
              <a:gradFill rotWithShape="1">
                <a:gsLst>
                  <a:gs pos="0">
                    <a:srgbClr val="002060"/>
                  </a:gs>
                  <a:gs pos="100000">
                    <a:srgbClr val="1F88C8"/>
                  </a:gs>
                </a:gsLst>
                <a:lin ang="16200000"/>
              </a:gradFill>
              <a:ln w="9525">
                <a:solidFill>
                  <a:srgbClr val="227088"/>
                </a:solidFill>
                <a:miter lim="800000"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indent="-342900" algn="ctr" defTabSz="914400">
                  <a:buFont typeface="Calibri" pitchFamily="34" charset="0"/>
                  <a:buAutoNum type="arabicPeriod"/>
                  <a:defRPr/>
                </a:pPr>
                <a:endParaRPr lang="en-US" sz="1400" b="1" noProof="1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9" name="Rektangel 31"/>
              <p:cNvSpPr>
                <a:spLocks noChangeArrowheads="1"/>
              </p:cNvSpPr>
              <p:nvPr/>
            </p:nvSpPr>
            <p:spPr bwMode="auto">
              <a:xfrm>
                <a:off x="6332538" y="2514600"/>
                <a:ext cx="2432050" cy="3602038"/>
              </a:xfrm>
              <a:prstGeom prst="rect">
                <a:avLst/>
              </a:prstGeom>
              <a:gradFill rotWithShape="1">
                <a:gsLst>
                  <a:gs pos="0">
                    <a:srgbClr val="E6E6E6"/>
                  </a:gs>
                  <a:gs pos="49001">
                    <a:srgbClr val="FFFFFF"/>
                  </a:gs>
                  <a:gs pos="100000">
                    <a:srgbClr val="FFFFFF"/>
                  </a:gs>
                </a:gsLst>
                <a:lin ang="16200000"/>
              </a:gradFill>
              <a:ln w="9525">
                <a:solidFill>
                  <a:srgbClr val="E1E1E1"/>
                </a:solidFill>
                <a:miter lim="800000"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FF"/>
                  </a:solidFill>
                  <a:latin typeface="Arial" pitchFamily="34" charset="0"/>
                  <a:cs typeface="ＭＳ Ｐゴシック" charset="-128"/>
                </a:endParaRPr>
              </a:p>
            </p:txBody>
          </p:sp>
          <p:sp>
            <p:nvSpPr>
              <p:cNvPr id="10" name="Rectangle 5"/>
              <p:cNvSpPr txBox="1">
                <a:spLocks noChangeArrowheads="1"/>
              </p:cNvSpPr>
              <p:nvPr/>
            </p:nvSpPr>
            <p:spPr bwMode="gray">
              <a:xfrm>
                <a:off x="6410325" y="2273300"/>
                <a:ext cx="1833563" cy="1539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rIns="0" anchor="ctr"/>
              <a:lstStyle/>
              <a:p>
                <a:pPr defTabSz="914400" eaLnBrk="0" hangingPunct="0">
                  <a:lnSpc>
                    <a:spcPct val="95000"/>
                  </a:lnSpc>
                </a:pPr>
                <a:r>
                  <a:rPr lang="tr-TR" sz="1200" b="1" dirty="0">
                    <a:solidFill>
                      <a:schemeClr val="tx2"/>
                    </a:solidFill>
                  </a:rPr>
                  <a:t>…..</a:t>
                </a:r>
                <a:endParaRPr lang="en-US" sz="1200" b="1" dirty="0">
                  <a:solidFill>
                    <a:schemeClr val="tx2"/>
                  </a:solidFill>
                  <a:cs typeface="Arial" charset="0"/>
                </a:endParaRPr>
              </a:p>
            </p:txBody>
          </p:sp>
        </p:grpSp>
        <p:sp>
          <p:nvSpPr>
            <p:cNvPr id="7" name="Tekstboks 27"/>
            <p:cNvSpPr txBox="1">
              <a:spLocks noChangeArrowheads="1"/>
            </p:cNvSpPr>
            <p:nvPr/>
          </p:nvSpPr>
          <p:spPr bwMode="auto">
            <a:xfrm>
              <a:off x="6540500" y="2613025"/>
              <a:ext cx="1935163" cy="2406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da-DK" sz="1100" dirty="0">
                <a:cs typeface="Arial" charset="0"/>
              </a:endParaRPr>
            </a:p>
          </p:txBody>
        </p:sp>
      </p:grpSp>
      <p:graphicFrame>
        <p:nvGraphicFramePr>
          <p:cNvPr id="11" name="İçerik Yer Tutucusu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735738442"/>
              </p:ext>
            </p:extLst>
          </p:nvPr>
        </p:nvGraphicFramePr>
        <p:xfrm>
          <a:off x="2925733" y="2924944"/>
          <a:ext cx="5822731" cy="2160240"/>
        </p:xfrm>
        <a:graphic>
          <a:graphicData uri="http://schemas.openxmlformats.org/drawingml/2006/table">
            <a:tbl>
              <a:tblPr/>
              <a:tblGrid>
                <a:gridCol w="2424521">
                  <a:extLst>
                    <a:ext uri="{9D8B030D-6E8A-4147-A177-3AD203B41FA5}">
                      <a16:colId xmlns:a16="http://schemas.microsoft.com/office/drawing/2014/main" val="19831497"/>
                    </a:ext>
                  </a:extLst>
                </a:gridCol>
                <a:gridCol w="3398210">
                  <a:extLst>
                    <a:ext uri="{9D8B030D-6E8A-4147-A177-3AD203B41FA5}">
                      <a16:colId xmlns:a16="http://schemas.microsoft.com/office/drawing/2014/main" val="1678657088"/>
                    </a:ext>
                  </a:extLst>
                </a:gridCol>
              </a:tblGrid>
              <a:tr h="430653">
                <a:tc>
                  <a:txBody>
                    <a:bodyPr/>
                    <a:lstStyle/>
                    <a:p>
                      <a:pPr algn="just"/>
                      <a:r>
                        <a:rPr lang="tr-TR" sz="1600" b="0" dirty="0">
                          <a:effectLst/>
                          <a:latin typeface="Verdana" panose="020B0604030504040204" pitchFamily="34" charset="0"/>
                        </a:rPr>
                        <a:t>Kuruluş Yılı</a:t>
                      </a:r>
                      <a:endParaRPr lang="tr-TR" sz="1600" b="0" dirty="0">
                        <a:effectLst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tr-TR" sz="1600" b="0" dirty="0">
                          <a:effectLst/>
                          <a:latin typeface="Verdana" panose="020B0604030504040204" pitchFamily="34" charset="0"/>
                        </a:rPr>
                        <a:t>1992</a:t>
                      </a:r>
                      <a:endParaRPr lang="tr-TR" sz="1600" b="0" dirty="0">
                        <a:effectLst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668120"/>
                  </a:ext>
                </a:extLst>
              </a:tr>
              <a:tr h="432397">
                <a:tc>
                  <a:txBody>
                    <a:bodyPr/>
                    <a:lstStyle/>
                    <a:p>
                      <a:pPr algn="just"/>
                      <a:r>
                        <a:rPr lang="tr-TR" sz="1600" b="0" dirty="0">
                          <a:effectLst/>
                          <a:latin typeface="Verdana" panose="020B0604030504040204" pitchFamily="34" charset="0"/>
                        </a:rPr>
                        <a:t>Eğitime Başlama Yılı</a:t>
                      </a:r>
                      <a:endParaRPr lang="tr-TR" sz="1600" b="0" dirty="0">
                        <a:effectLst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tr-TR" sz="1600" b="0" dirty="0">
                          <a:effectLst/>
                          <a:latin typeface="Verdana" panose="020B0604030504040204" pitchFamily="34" charset="0"/>
                        </a:rPr>
                        <a:t>1993</a:t>
                      </a:r>
                      <a:endParaRPr lang="tr-TR" sz="1600" b="0" dirty="0">
                        <a:effectLst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692337"/>
                  </a:ext>
                </a:extLst>
              </a:tr>
              <a:tr h="432397">
                <a:tc>
                  <a:txBody>
                    <a:bodyPr/>
                    <a:lstStyle/>
                    <a:p>
                      <a:pPr algn="just"/>
                      <a:r>
                        <a:rPr lang="tr-TR" sz="1600" b="0" dirty="0">
                          <a:effectLst/>
                          <a:latin typeface="Verdana" panose="020B0604030504040204" pitchFamily="34" charset="0"/>
                        </a:rPr>
                        <a:t>İlk Mezuniyet Yılı</a:t>
                      </a:r>
                      <a:endParaRPr lang="tr-TR" sz="1600" b="0" dirty="0">
                        <a:effectLst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tr-TR" sz="1600" b="0" dirty="0">
                          <a:effectLst/>
                          <a:latin typeface="Verdana" panose="020B0604030504040204" pitchFamily="34" charset="0"/>
                        </a:rPr>
                        <a:t>1997</a:t>
                      </a:r>
                      <a:endParaRPr lang="tr-TR" sz="1600" b="0" dirty="0">
                        <a:effectLst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4512907"/>
                  </a:ext>
                </a:extLst>
              </a:tr>
              <a:tr h="864793">
                <a:tc>
                  <a:txBody>
                    <a:bodyPr/>
                    <a:lstStyle/>
                    <a:p>
                      <a:pPr algn="just"/>
                      <a:r>
                        <a:rPr lang="tr-TR" sz="1600" b="0" dirty="0">
                          <a:effectLst/>
                          <a:latin typeface="Verdana" panose="020B0604030504040204" pitchFamily="34" charset="0"/>
                        </a:rPr>
                        <a:t>Eğitim Programları</a:t>
                      </a:r>
                      <a:endParaRPr lang="tr-TR" sz="1600" b="0" dirty="0">
                        <a:effectLst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tr-TR" sz="1600" b="0" dirty="0">
                          <a:effectLst/>
                          <a:latin typeface="Verdana" panose="020B0604030504040204" pitchFamily="34" charset="0"/>
                        </a:rPr>
                        <a:t>Lisans, Yüksek Lisans, Doktora</a:t>
                      </a:r>
                      <a:endParaRPr lang="tr-TR" sz="1600" b="0" dirty="0">
                        <a:effectLst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8544437"/>
                  </a:ext>
                </a:extLst>
              </a:tr>
            </a:tbl>
          </a:graphicData>
        </a:graphic>
      </p:graphicFrame>
      <p:pic>
        <p:nvPicPr>
          <p:cNvPr id="12" name="Picture 4" descr="http://emb.cu.edu.tr/tr/belgeler/BolumFoto/bolumic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262411"/>
            <a:ext cx="2592288" cy="347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çukurova üniversitesi mühendislik fakültesi amblem ile ilgili görsel sonucu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" y="44624"/>
            <a:ext cx="1101832" cy="109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129" y="44624"/>
            <a:ext cx="1113490" cy="10987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1 Başlık"/>
          <p:cNvSpPr txBox="1">
            <a:spLocks/>
          </p:cNvSpPr>
          <p:nvPr/>
        </p:nvSpPr>
        <p:spPr>
          <a:xfrm>
            <a:off x="1763688" y="305962"/>
            <a:ext cx="5472608" cy="96279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tr-TR" sz="2800" dirty="0"/>
              <a:t>Çukurova Üniversitesi</a:t>
            </a:r>
            <a:br>
              <a:rPr lang="tr-TR" sz="2800" dirty="0"/>
            </a:br>
            <a:r>
              <a:rPr lang="tr-TR" sz="2800" dirty="0"/>
              <a:t>Endüstri Mühendisliği Bölümü</a:t>
            </a:r>
          </a:p>
        </p:txBody>
      </p:sp>
      <p:sp>
        <p:nvSpPr>
          <p:cNvPr id="14" name="1 Başlık"/>
          <p:cNvSpPr txBox="1">
            <a:spLocks/>
          </p:cNvSpPr>
          <p:nvPr/>
        </p:nvSpPr>
        <p:spPr>
          <a:xfrm>
            <a:off x="2905544" y="1666524"/>
            <a:ext cx="5472608" cy="507497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tr-TR" sz="3200" dirty="0">
                <a:solidFill>
                  <a:srgbClr val="FF0000"/>
                </a:solidFill>
              </a:rPr>
              <a:t>Tarihçe</a:t>
            </a:r>
          </a:p>
        </p:txBody>
      </p:sp>
    </p:spTree>
    <p:extLst>
      <p:ext uri="{BB962C8B-B14F-4D97-AF65-F5344CB8AC3E}">
        <p14:creationId xmlns:p14="http://schemas.microsoft.com/office/powerpoint/2010/main" val="2304245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5796136" y="476672"/>
            <a:ext cx="3278076" cy="1224136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tr-TR" sz="2800" b="1" dirty="0">
                <a:solidFill>
                  <a:srgbClr val="FF0000"/>
                </a:solidFill>
              </a:rPr>
              <a:t>EMÖT iletişim</a:t>
            </a:r>
          </a:p>
          <a:p>
            <a:pPr marL="45720" indent="0" algn="ctr">
              <a:buNone/>
            </a:pPr>
            <a:r>
              <a:rPr lang="tr-TR" sz="2800" b="1" dirty="0"/>
              <a:t>İnstagram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96136" cy="2435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097" y="2420888"/>
            <a:ext cx="4558115" cy="3235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26" r="78994"/>
          <a:stretch/>
        </p:blipFill>
        <p:spPr bwMode="auto">
          <a:xfrm>
            <a:off x="683568" y="2435680"/>
            <a:ext cx="2593199" cy="3235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İçerik Yer Tutucusu 2"/>
          <p:cNvSpPr txBox="1">
            <a:spLocks/>
          </p:cNvSpPr>
          <p:nvPr/>
        </p:nvSpPr>
        <p:spPr>
          <a:xfrm>
            <a:off x="5254364" y="5733256"/>
            <a:ext cx="3638116" cy="108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Georgia" pitchFamily="18" charset="0"/>
              <a:buNone/>
            </a:pPr>
            <a:r>
              <a:rPr lang="tr-TR" sz="2800" b="1" dirty="0">
                <a:solidFill>
                  <a:srgbClr val="FF0000"/>
                </a:solidFill>
              </a:rPr>
              <a:t>EMÖT iletişim</a:t>
            </a:r>
          </a:p>
          <a:p>
            <a:pPr marL="45720" indent="0" algn="ctr">
              <a:buFont typeface="Georgia" pitchFamily="18" charset="0"/>
              <a:buNone/>
            </a:pPr>
            <a:r>
              <a:rPr lang="tr-TR" sz="2800" b="1" dirty="0"/>
              <a:t>Facebook</a:t>
            </a:r>
          </a:p>
        </p:txBody>
      </p:sp>
      <p:sp>
        <p:nvSpPr>
          <p:cNvPr id="8" name="İçerik Yer Tutucusu 2"/>
          <p:cNvSpPr txBox="1">
            <a:spLocks/>
          </p:cNvSpPr>
          <p:nvPr/>
        </p:nvSpPr>
        <p:spPr>
          <a:xfrm>
            <a:off x="467544" y="5733256"/>
            <a:ext cx="3278076" cy="108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Georgia" pitchFamily="18" charset="0"/>
              <a:buNone/>
            </a:pPr>
            <a:r>
              <a:rPr lang="tr-TR" sz="2800" b="1" dirty="0">
                <a:solidFill>
                  <a:srgbClr val="FF0000"/>
                </a:solidFill>
              </a:rPr>
              <a:t>EMÖT iletişim</a:t>
            </a:r>
          </a:p>
          <a:p>
            <a:pPr marL="45720" indent="0" algn="ctr">
              <a:buFont typeface="Georgia" pitchFamily="18" charset="0"/>
              <a:buNone/>
            </a:pPr>
            <a:r>
              <a:rPr lang="tr-TR" sz="2800" b="1" dirty="0"/>
              <a:t>Twitter</a:t>
            </a:r>
          </a:p>
          <a:p>
            <a:pPr marL="45720" indent="0">
              <a:buFont typeface="Georgia" pitchFamily="18" charset="0"/>
              <a:buNone/>
            </a:pPr>
            <a:endParaRPr lang="tr-TR" sz="2800" b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1" r="15592" b="34366"/>
          <a:stretch/>
        </p:blipFill>
        <p:spPr bwMode="auto">
          <a:xfrm>
            <a:off x="3419872" y="6021288"/>
            <a:ext cx="2468422" cy="790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437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167977" y="1829292"/>
            <a:ext cx="9012535" cy="3474720"/>
          </a:xfrm>
        </p:spPr>
        <p:txBody>
          <a:bodyPr>
            <a:normAutofit fontScale="92500" lnSpcReduction="10000"/>
          </a:bodyPr>
          <a:lstStyle/>
          <a:p>
            <a:pPr>
              <a:buFont typeface="Georgia" panose="02040502050405020303" pitchFamily="18" charset="0"/>
              <a:buChar char="-"/>
            </a:pPr>
            <a:r>
              <a:rPr lang="tr-TR" dirty="0">
                <a:solidFill>
                  <a:srgbClr val="FF0000"/>
                </a:solidFill>
              </a:rPr>
              <a:t>Adres: </a:t>
            </a:r>
          </a:p>
          <a:p>
            <a:pPr marL="45720" indent="0">
              <a:buNone/>
            </a:pPr>
            <a:r>
              <a:rPr lang="tr-TR" dirty="0"/>
              <a:t>Çukurova Üniversitesi Mühendislik Fakültesi Endüstri Mühendisliği Bölümü</a:t>
            </a:r>
          </a:p>
          <a:p>
            <a:pPr marL="45720" indent="0">
              <a:buNone/>
            </a:pPr>
            <a:r>
              <a:rPr lang="tr-TR" dirty="0"/>
              <a:t>01330 Balcalı  Sarıçam/ ADANA</a:t>
            </a:r>
          </a:p>
          <a:p>
            <a:pPr>
              <a:buFont typeface="Georgia" panose="02040502050405020303" pitchFamily="18" charset="0"/>
              <a:buChar char="-"/>
            </a:pPr>
            <a:endParaRPr lang="tr-TR" dirty="0"/>
          </a:p>
          <a:p>
            <a:pPr>
              <a:buFont typeface="Georgia" panose="02040502050405020303" pitchFamily="18" charset="0"/>
              <a:buChar char="-"/>
            </a:pPr>
            <a:r>
              <a:rPr lang="tr-TR" dirty="0">
                <a:solidFill>
                  <a:srgbClr val="FF0000"/>
                </a:solidFill>
              </a:rPr>
              <a:t>Tel: </a:t>
            </a:r>
          </a:p>
          <a:p>
            <a:pPr marL="45720" indent="0">
              <a:buNone/>
            </a:pPr>
            <a:r>
              <a:rPr lang="tr-TR" dirty="0"/>
              <a:t>0 322 338 60 60 / 2074</a:t>
            </a:r>
          </a:p>
          <a:p>
            <a:pPr>
              <a:buFont typeface="Georgia" panose="02040502050405020303" pitchFamily="18" charset="0"/>
              <a:buChar char="-"/>
            </a:pPr>
            <a:endParaRPr lang="tr-TR" dirty="0"/>
          </a:p>
          <a:p>
            <a:pPr>
              <a:buFont typeface="Georgia" panose="02040502050405020303" pitchFamily="18" charset="0"/>
              <a:buChar char="-"/>
            </a:pPr>
            <a:r>
              <a:rPr lang="tr-TR" dirty="0">
                <a:solidFill>
                  <a:srgbClr val="FF0000"/>
                </a:solidFill>
              </a:rPr>
              <a:t>Bölüm Web Sayfası:</a:t>
            </a:r>
          </a:p>
          <a:p>
            <a:pPr marL="45720" indent="0">
              <a:buNone/>
            </a:pPr>
            <a:r>
              <a:rPr lang="tr-TR" dirty="0"/>
              <a:t>http://emb.cu.edu.tr/tr/</a:t>
            </a:r>
          </a:p>
        </p:txBody>
      </p:sp>
      <p:sp>
        <p:nvSpPr>
          <p:cNvPr id="4" name="1 Başlık"/>
          <p:cNvSpPr>
            <a:spLocks noGrp="1"/>
          </p:cNvSpPr>
          <p:nvPr>
            <p:ph type="title"/>
          </p:nvPr>
        </p:nvSpPr>
        <p:spPr>
          <a:xfrm>
            <a:off x="36512" y="548680"/>
            <a:ext cx="9144000" cy="936104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tr-TR" sz="2800" b="1" dirty="0"/>
              <a:t>Endüstri Mühendisliği Bölümü</a:t>
            </a:r>
            <a:br>
              <a:rPr lang="tr-TR" sz="2800" b="1" dirty="0"/>
            </a:br>
            <a:r>
              <a:rPr lang="tr-TR" sz="2800" dirty="0"/>
              <a:t>İletişim Bilgilerimiz</a:t>
            </a:r>
            <a:endParaRPr lang="tr-TR" sz="28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068960"/>
            <a:ext cx="4944591" cy="36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çukurova üniversitesi mühendislik fakültesi amblem ile ilgili görsel sonucu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" y="44624"/>
            <a:ext cx="1101832" cy="109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129" y="44624"/>
            <a:ext cx="1113490" cy="10987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48400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03334" y="404664"/>
            <a:ext cx="8212016" cy="2404478"/>
          </a:xfrm>
        </p:spPr>
        <p:txBody>
          <a:bodyPr>
            <a:noAutofit/>
          </a:bodyPr>
          <a:lstStyle/>
          <a:p>
            <a:pPr algn="ctr"/>
            <a:r>
              <a:rPr lang="tr-TR" sz="20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ESG Tabanlı Yapay Zeka ile </a:t>
            </a:r>
            <a:r>
              <a:rPr lang="tr-TR" sz="2000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Algoritmik</a:t>
            </a:r>
            <a:r>
              <a:rPr lang="tr-TR" sz="20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Yatırım başlıklı projeleriyle </a:t>
            </a:r>
            <a:r>
              <a:rPr lang="tr-TR" sz="2000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VerdeFolio</a:t>
            </a:r>
            <a:r>
              <a:rPr lang="tr-TR" sz="20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Takımı, Finansal Teknolojiler Alanında Türkiye Üçüncüsü oldu!</a:t>
            </a:r>
            <a:r>
              <a:rPr lang="tr-T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1350" b="0" dirty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Takımda yer alan değerli hocamız ve öğrencilerimiz:</a:t>
            </a:r>
            <a:br>
              <a:rPr lang="tr-TR" sz="1350" b="0" dirty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1350" b="0" dirty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Prof. Dr. Cenk ŞAHİN</a:t>
            </a:r>
            <a:br>
              <a:rPr lang="tr-TR" sz="1350" b="0" dirty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1350" b="0" dirty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Emiş Ayda ÜNALDI</a:t>
            </a:r>
            <a:br>
              <a:rPr lang="tr-TR" sz="1350" b="0" dirty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1350" b="0" dirty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Zeynep TURUNÇ</a:t>
            </a:r>
            <a:br>
              <a:rPr lang="tr-TR" sz="1350" b="0" dirty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1350" b="0" dirty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Ferhat </a:t>
            </a:r>
            <a:r>
              <a:rPr lang="tr-TR" sz="1350" b="0" dirty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KARATAŞ</a:t>
            </a:r>
            <a:endParaRPr lang="tr-TR" sz="1500" b="0" dirty="0">
              <a:ln w="0"/>
              <a:solidFill>
                <a:schemeClr val="bg2">
                  <a:lumMod val="2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9" r="3764"/>
          <a:stretch/>
        </p:blipFill>
        <p:spPr>
          <a:xfrm>
            <a:off x="178044" y="2809143"/>
            <a:ext cx="2486025" cy="3096267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651" y="2809142"/>
            <a:ext cx="1977074" cy="3119072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993" y="2809142"/>
            <a:ext cx="1741651" cy="3096267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2" y="2814175"/>
            <a:ext cx="2318426" cy="3091235"/>
          </a:xfrm>
          <a:prstGeom prst="rect">
            <a:avLst/>
          </a:prstGeom>
        </p:spPr>
      </p:pic>
      <p:pic>
        <p:nvPicPr>
          <p:cNvPr id="1030" name="Picture 6" descr="TEKNOFEST 2020 Gaziantep'te Yarışmak için Son Gün 28 Şubat! | Türkiye  Bilimler Akademisi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8" t="17769" r="29563" b="22461"/>
          <a:stretch/>
        </p:blipFill>
        <p:spPr bwMode="auto">
          <a:xfrm>
            <a:off x="7416587" y="1628800"/>
            <a:ext cx="1467491" cy="103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TEKNOFEST 2020 Gaziantep'te Yarışmak için Son Gün 28 Şubat! | Türkiye  Bilimler Akademisi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8" t="17769" r="29563" b="22461"/>
          <a:stretch/>
        </p:blipFill>
        <p:spPr bwMode="auto">
          <a:xfrm>
            <a:off x="98911" y="1628800"/>
            <a:ext cx="1467491" cy="103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12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620688"/>
            <a:ext cx="8569610" cy="579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82" y="1052736"/>
            <a:ext cx="9010022" cy="496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65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98" y="548680"/>
            <a:ext cx="8984998" cy="596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505214"/>
            <a:ext cx="8956321" cy="62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69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17" y="980728"/>
            <a:ext cx="8995987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93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836712"/>
            <a:ext cx="8921283" cy="492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95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88640"/>
            <a:ext cx="8565299" cy="642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93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İçerik Yer Tutucusu"/>
          <p:cNvSpPr>
            <a:spLocks noGrp="1"/>
          </p:cNvSpPr>
          <p:nvPr>
            <p:ph sz="quarter" idx="13"/>
          </p:nvPr>
        </p:nvSpPr>
        <p:spPr>
          <a:xfrm>
            <a:off x="395536" y="1484784"/>
            <a:ext cx="8208912" cy="3960440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None/>
            </a:pPr>
            <a:r>
              <a:rPr lang="tr-TR" sz="2000" b="1" dirty="0">
                <a:solidFill>
                  <a:srgbClr val="FF0000"/>
                </a:solidFill>
              </a:rPr>
              <a:t>Program Eğitim </a:t>
            </a:r>
            <a:r>
              <a:rPr lang="tr-TR" sz="2000" b="1" dirty="0" smtClean="0">
                <a:solidFill>
                  <a:srgbClr val="FF0000"/>
                </a:solidFill>
              </a:rPr>
              <a:t>Amaçları</a:t>
            </a:r>
          </a:p>
          <a:p>
            <a:pPr lvl="0"/>
            <a:r>
              <a:rPr lang="tr-TR" dirty="0"/>
              <a:t>Çukurova Üniversitesi Endüstri Mühendisliği Programı mezunları özel sektör, kamu kurum ve kuruluşlarında sistem yaklaşımı ile karar verme süreçlerinde yer alırlar.</a:t>
            </a:r>
          </a:p>
          <a:p>
            <a:pPr lvl="0"/>
            <a:r>
              <a:rPr lang="tr-TR" dirty="0"/>
              <a:t>Meslek alanında lisansüstü eğitimini sürdürürler, üniversitelerin öğretim kadrolarında veya araştırma merkezlerinde/enstitülerinde uzman veya araştırmacı olarak çalışırlar.</a:t>
            </a:r>
          </a:p>
          <a:p>
            <a:pPr lvl="0"/>
            <a:r>
              <a:rPr lang="tr-TR" dirty="0"/>
              <a:t>Bölüm mezunları girişimci olarak kendi iş yerlerini kurarlar.</a:t>
            </a:r>
          </a:p>
          <a:p>
            <a:pPr algn="just"/>
            <a:endParaRPr lang="tr-TR" sz="2000" dirty="0"/>
          </a:p>
        </p:txBody>
      </p:sp>
      <p:pic>
        <p:nvPicPr>
          <p:cNvPr id="9" name="Picture 2" descr="çukurova üniversitesi mühendislik fakültesi amblem ile ilgili görsel sonucu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" y="44624"/>
            <a:ext cx="1101832" cy="109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129" y="44624"/>
            <a:ext cx="1113490" cy="10987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1 Başlık"/>
          <p:cNvSpPr txBox="1">
            <a:spLocks/>
          </p:cNvSpPr>
          <p:nvPr/>
        </p:nvSpPr>
        <p:spPr>
          <a:xfrm>
            <a:off x="1763688" y="305962"/>
            <a:ext cx="5472608" cy="96279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tr-TR" sz="2800" dirty="0"/>
              <a:t>Çukurova Üniversitesi</a:t>
            </a:r>
            <a:br>
              <a:rPr lang="tr-TR" sz="2800" dirty="0"/>
            </a:br>
            <a:r>
              <a:rPr lang="tr-TR" sz="2800" dirty="0"/>
              <a:t>Endüstri Mühendisliği Bölümü</a:t>
            </a:r>
          </a:p>
        </p:txBody>
      </p:sp>
    </p:spTree>
    <p:extLst>
      <p:ext uri="{BB962C8B-B14F-4D97-AF65-F5344CB8AC3E}">
        <p14:creationId xmlns:p14="http://schemas.microsoft.com/office/powerpoint/2010/main" val="36342530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60648"/>
            <a:ext cx="8704173" cy="630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15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83" y="1247470"/>
            <a:ext cx="9021434" cy="436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37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24744"/>
            <a:ext cx="8754449" cy="419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7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80728"/>
            <a:ext cx="8790289" cy="510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41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76672"/>
            <a:ext cx="8853868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51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64704"/>
            <a:ext cx="8958681" cy="553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5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50" y="548680"/>
            <a:ext cx="9072375" cy="585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36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0" y="620688"/>
            <a:ext cx="9083644" cy="567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09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9914"/>
            <a:ext cx="8964488" cy="413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91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751398"/>
            <a:ext cx="8748464" cy="519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63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395536" y="1322432"/>
            <a:ext cx="8496944" cy="109845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tr-TR" sz="1700" b="1" dirty="0">
                <a:solidFill>
                  <a:srgbClr val="FF0000"/>
                </a:solidFill>
              </a:rPr>
              <a:t>Çukurova Üniversitesi Endüstri Mühendisliği Bölümü Vizyonu</a:t>
            </a:r>
          </a:p>
          <a:p>
            <a:pPr algn="just">
              <a:buFont typeface="Georgia" panose="02040502050405020303" pitchFamily="18" charset="0"/>
              <a:buChar char="-"/>
            </a:pPr>
            <a:r>
              <a:rPr lang="tr-TR" sz="1700" dirty="0"/>
              <a:t>Eğitim – öğretimde kaliteye odaklanmış, </a:t>
            </a:r>
            <a:r>
              <a:rPr lang="tr-TR" sz="1700" dirty="0" err="1"/>
              <a:t>uluslararasılaşmış</a:t>
            </a:r>
            <a:r>
              <a:rPr lang="tr-TR" sz="1700" dirty="0"/>
              <a:t>, uluslararası düzeyde akredite olmuş, veri ile yönetilen örnek model bir bölüm olmak</a:t>
            </a:r>
          </a:p>
        </p:txBody>
      </p:sp>
      <p:sp>
        <p:nvSpPr>
          <p:cNvPr id="5" name="İçerik Yer Tutucusu 2"/>
          <p:cNvSpPr txBox="1">
            <a:spLocks/>
          </p:cNvSpPr>
          <p:nvPr/>
        </p:nvSpPr>
        <p:spPr>
          <a:xfrm>
            <a:off x="395536" y="2564904"/>
            <a:ext cx="8496944" cy="2016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tr-TR" sz="1700" b="1" dirty="0">
                <a:solidFill>
                  <a:srgbClr val="FF0000"/>
                </a:solidFill>
              </a:rPr>
              <a:t>Çukurova Üniversitesi Endüstri Mühendisliği Bölümü Misyonu</a:t>
            </a:r>
          </a:p>
          <a:p>
            <a:pPr algn="just">
              <a:buFont typeface="Georgia" panose="02040502050405020303" pitchFamily="18" charset="0"/>
              <a:buChar char="-"/>
            </a:pPr>
            <a:r>
              <a:rPr lang="tr-TR" sz="1700" dirty="0"/>
              <a:t>Yenilikçi ve teknolojik gelişmelere odaklı bilimsel araştırma faaliyetleri yapmak</a:t>
            </a:r>
          </a:p>
          <a:p>
            <a:pPr algn="just">
              <a:buFont typeface="Georgia" panose="02040502050405020303" pitchFamily="18" charset="0"/>
              <a:buChar char="-"/>
            </a:pPr>
            <a:r>
              <a:rPr lang="tr-TR" sz="1700" dirty="0"/>
              <a:t>Çağdaş ve mesleki açıdan yetkin, kendini sürekli geliştirme felsefesini benimsemiş mühendisler yetiştirmek</a:t>
            </a:r>
          </a:p>
          <a:p>
            <a:pPr algn="just">
              <a:buFont typeface="Georgia" panose="02040502050405020303" pitchFamily="18" charset="0"/>
              <a:buChar char="-"/>
            </a:pPr>
            <a:r>
              <a:rPr lang="tr-TR" sz="1700" dirty="0"/>
              <a:t>Kamu ve sanayi projeleri yapmak ve eğitimi paydaşların ihtiyaç ve beklentilerine uygun olarak sürdürmek</a:t>
            </a:r>
          </a:p>
        </p:txBody>
      </p:sp>
      <p:pic>
        <p:nvPicPr>
          <p:cNvPr id="6" name="Picture 2" descr="çukurova üniversitesi mühendislik fakültesi amblem ile ilgili görsel sonucu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" y="44624"/>
            <a:ext cx="1101832" cy="109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129" y="44624"/>
            <a:ext cx="1113490" cy="10987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1 Başlık"/>
          <p:cNvSpPr txBox="1">
            <a:spLocks/>
          </p:cNvSpPr>
          <p:nvPr/>
        </p:nvSpPr>
        <p:spPr>
          <a:xfrm>
            <a:off x="1763688" y="305962"/>
            <a:ext cx="5472608" cy="96279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tr-TR" sz="2800" dirty="0"/>
              <a:t>Çukurova Üniversitesi</a:t>
            </a:r>
            <a:br>
              <a:rPr lang="tr-TR" sz="2800" dirty="0"/>
            </a:br>
            <a:r>
              <a:rPr lang="tr-TR" sz="2800" dirty="0"/>
              <a:t>Endüstri Mühendisliği Bölümü</a:t>
            </a:r>
          </a:p>
        </p:txBody>
      </p:sp>
      <p:sp>
        <p:nvSpPr>
          <p:cNvPr id="9" name="İçerik Yer Tutucusu 2"/>
          <p:cNvSpPr txBox="1">
            <a:spLocks/>
          </p:cNvSpPr>
          <p:nvPr/>
        </p:nvSpPr>
        <p:spPr>
          <a:xfrm>
            <a:off x="395536" y="4734083"/>
            <a:ext cx="8496944" cy="2016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tr-TR" sz="1700" b="1" dirty="0">
                <a:solidFill>
                  <a:srgbClr val="FF0000"/>
                </a:solidFill>
              </a:rPr>
              <a:t>Çukurova Üniversitesi Endüstri Mühendisliği Bölümü Değerleri</a:t>
            </a:r>
          </a:p>
          <a:p>
            <a:pPr>
              <a:buFont typeface="Georgia" panose="02040502050405020303" pitchFamily="18" charset="0"/>
              <a:buChar char="-"/>
            </a:pPr>
            <a:r>
              <a:rPr lang="tr-TR" sz="1700" dirty="0"/>
              <a:t>Öğrenci odaklı, sürekli iyileşmeye açık</a:t>
            </a:r>
          </a:p>
          <a:p>
            <a:pPr>
              <a:buFont typeface="Georgia" panose="02040502050405020303" pitchFamily="18" charset="0"/>
              <a:buChar char="-"/>
            </a:pPr>
            <a:r>
              <a:rPr lang="tr-TR" sz="1700" dirty="0"/>
              <a:t>Yenilikçi ürün ve hizmet geliştirme faaliyetlerini artıran</a:t>
            </a:r>
          </a:p>
          <a:p>
            <a:pPr>
              <a:buFont typeface="Georgia" panose="02040502050405020303" pitchFamily="18" charset="0"/>
              <a:buChar char="-"/>
            </a:pPr>
            <a:r>
              <a:rPr lang="tr-TR" sz="1700" dirty="0"/>
              <a:t>Paydaşların katılımını teşvik eden</a:t>
            </a:r>
          </a:p>
          <a:p>
            <a:pPr>
              <a:buFont typeface="Georgia" panose="02040502050405020303" pitchFamily="18" charset="0"/>
              <a:buChar char="-"/>
            </a:pPr>
            <a:r>
              <a:rPr lang="tr-TR" sz="1700" dirty="0"/>
              <a:t>Çevresel sürdürülebilirlik bilincine sahip</a:t>
            </a:r>
          </a:p>
          <a:p>
            <a:pPr>
              <a:buFont typeface="Georgia" panose="02040502050405020303" pitchFamily="18" charset="0"/>
              <a:buChar char="-"/>
            </a:pPr>
            <a:r>
              <a:rPr lang="tr-TR" sz="1700" dirty="0"/>
              <a:t>Yerel değerleri koruyarak evrensel değerlerde bütünleşen</a:t>
            </a:r>
          </a:p>
        </p:txBody>
      </p:sp>
    </p:spTree>
    <p:extLst>
      <p:ext uri="{BB962C8B-B14F-4D97-AF65-F5344CB8AC3E}">
        <p14:creationId xmlns:p14="http://schemas.microsoft.com/office/powerpoint/2010/main" val="39167073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ndüstri mühendisliğini hastaya doktor savunmaya avukat geri kalan ile ilgili görsel sonucu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980728"/>
            <a:ext cx="5715000" cy="456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45" y="1219885"/>
            <a:ext cx="2857187" cy="28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119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395536" y="1322432"/>
            <a:ext cx="8496944" cy="203456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tr-TR" sz="1700" b="1" dirty="0">
                <a:solidFill>
                  <a:srgbClr val="FF0000"/>
                </a:solidFill>
              </a:rPr>
              <a:t>Kariyer İmkanları</a:t>
            </a:r>
            <a:endParaRPr lang="tr-TR" sz="1700" dirty="0">
              <a:solidFill>
                <a:srgbClr val="FF0000"/>
              </a:solidFill>
            </a:endParaRPr>
          </a:p>
          <a:p>
            <a:pPr>
              <a:buFont typeface="Georgia" panose="02040502050405020303" pitchFamily="18" charset="0"/>
              <a:buChar char="-"/>
            </a:pPr>
            <a:r>
              <a:rPr lang="tr-TR" sz="1700" dirty="0"/>
              <a:t>Özel sektör (imalat, tekstil, otomotiv, elektronik, kimya, inşaat ve diğerleri)</a:t>
            </a:r>
          </a:p>
          <a:p>
            <a:pPr>
              <a:buFont typeface="Georgia" panose="02040502050405020303" pitchFamily="18" charset="0"/>
              <a:buChar char="-"/>
            </a:pPr>
            <a:r>
              <a:rPr lang="tr-TR" sz="1700" dirty="0"/>
              <a:t>Hizmet sektörü (finans, sigorta, sağlık, iletişim) </a:t>
            </a:r>
          </a:p>
          <a:p>
            <a:pPr>
              <a:buFont typeface="Georgia" panose="02040502050405020303" pitchFamily="18" charset="0"/>
              <a:buChar char="-"/>
            </a:pPr>
            <a:r>
              <a:rPr lang="tr-TR" sz="1700" dirty="0"/>
              <a:t>Kamu sektörü (DPT, TSK, Bakanlıklar, KİT’ler) </a:t>
            </a:r>
          </a:p>
          <a:p>
            <a:pPr>
              <a:buFont typeface="Georgia" panose="02040502050405020303" pitchFamily="18" charset="0"/>
              <a:buChar char="-"/>
            </a:pPr>
            <a:r>
              <a:rPr lang="tr-TR" sz="1700" dirty="0"/>
              <a:t>Araştırma kurumları (Üniversiteler, TÜBİTAK, Araştırma Enstitüleri)</a:t>
            </a:r>
          </a:p>
          <a:p>
            <a:pPr marL="45720" indent="0">
              <a:buNone/>
            </a:pPr>
            <a:endParaRPr lang="tr-TR" sz="1700" dirty="0"/>
          </a:p>
        </p:txBody>
      </p:sp>
      <p:sp>
        <p:nvSpPr>
          <p:cNvPr id="5" name="İçerik Yer Tutucusu 2"/>
          <p:cNvSpPr txBox="1">
            <a:spLocks/>
          </p:cNvSpPr>
          <p:nvPr/>
        </p:nvSpPr>
        <p:spPr>
          <a:xfrm>
            <a:off x="395536" y="3356992"/>
            <a:ext cx="8496944" cy="29523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Georgia" pitchFamily="18" charset="0"/>
              <a:buNone/>
            </a:pPr>
            <a:r>
              <a:rPr lang="tr-TR" sz="1700" b="1" dirty="0">
                <a:solidFill>
                  <a:srgbClr val="FF0000"/>
                </a:solidFill>
              </a:rPr>
              <a:t>Çalışma Alanları</a:t>
            </a:r>
            <a:endParaRPr lang="tr-TR" sz="1700" dirty="0">
              <a:solidFill>
                <a:srgbClr val="FF0000"/>
              </a:solidFill>
            </a:endParaRPr>
          </a:p>
          <a:p>
            <a:pPr>
              <a:buFont typeface="Georgia" panose="02040502050405020303" pitchFamily="18" charset="0"/>
              <a:buChar char="-"/>
            </a:pPr>
            <a:r>
              <a:rPr lang="tr-TR" sz="1700" dirty="0"/>
              <a:t>Satış tahminleri, Üretim planlama, Stok kontrol, Kalite yönetimi, Bakım planlama </a:t>
            </a:r>
          </a:p>
          <a:p>
            <a:pPr>
              <a:buFont typeface="Georgia" panose="02040502050405020303" pitchFamily="18" charset="0"/>
              <a:buChar char="-"/>
            </a:pPr>
            <a:r>
              <a:rPr lang="tr-TR" sz="1700" dirty="0"/>
              <a:t>Performans ve Verimlilik Yönetimi </a:t>
            </a:r>
          </a:p>
          <a:p>
            <a:pPr>
              <a:buFont typeface="Georgia" panose="02040502050405020303" pitchFamily="18" charset="0"/>
              <a:buChar char="-"/>
            </a:pPr>
            <a:r>
              <a:rPr lang="tr-TR" sz="1700" dirty="0"/>
              <a:t>Üretim ve yönetim bilgi sistemleri </a:t>
            </a:r>
          </a:p>
          <a:p>
            <a:pPr>
              <a:buFont typeface="Georgia" panose="02040502050405020303" pitchFamily="18" charset="0"/>
              <a:buChar char="-"/>
            </a:pPr>
            <a:r>
              <a:rPr lang="tr-TR" sz="1700" dirty="0"/>
              <a:t>Ürün geliştirme, CAD/CAM, CIM sistemleri, Proses planlama </a:t>
            </a:r>
          </a:p>
          <a:p>
            <a:pPr>
              <a:buFont typeface="Georgia" panose="02040502050405020303" pitchFamily="18" charset="0"/>
              <a:buChar char="-"/>
            </a:pPr>
            <a:r>
              <a:rPr lang="tr-TR" sz="1700" dirty="0"/>
              <a:t>Malzeme akışı, Tesis yerleşimi, Otomasyon, Robotlar, İş yeri tasarımı </a:t>
            </a:r>
          </a:p>
          <a:p>
            <a:pPr>
              <a:buFont typeface="Georgia" panose="02040502050405020303" pitchFamily="18" charset="0"/>
              <a:buChar char="-"/>
            </a:pPr>
            <a:r>
              <a:rPr lang="tr-TR" sz="1700" dirty="0"/>
              <a:t>İnsan kaynakları yönetimi, İş değerlendirme </a:t>
            </a:r>
          </a:p>
          <a:p>
            <a:pPr>
              <a:buFont typeface="Georgia" panose="02040502050405020303" pitchFamily="18" charset="0"/>
              <a:buChar char="-"/>
            </a:pPr>
            <a:r>
              <a:rPr lang="tr-TR" sz="1700" dirty="0"/>
              <a:t>Maliyet analizleri, yatırım planlama ve fizibilite</a:t>
            </a:r>
          </a:p>
          <a:p>
            <a:pPr marL="45720" indent="0">
              <a:buFont typeface="Georgia" pitchFamily="18" charset="0"/>
              <a:buNone/>
            </a:pPr>
            <a:endParaRPr lang="tr-TR" sz="1700" dirty="0"/>
          </a:p>
        </p:txBody>
      </p:sp>
      <p:pic>
        <p:nvPicPr>
          <p:cNvPr id="6" name="Picture 2" descr="çukurova üniversitesi mühendislik fakültesi amblem ile ilgili görsel sonucu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" y="44624"/>
            <a:ext cx="1101832" cy="109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129" y="44624"/>
            <a:ext cx="1113490" cy="10987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1 Başlık"/>
          <p:cNvSpPr txBox="1">
            <a:spLocks/>
          </p:cNvSpPr>
          <p:nvPr/>
        </p:nvSpPr>
        <p:spPr>
          <a:xfrm>
            <a:off x="1763688" y="305962"/>
            <a:ext cx="5472608" cy="96279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tr-TR" sz="2800" dirty="0"/>
              <a:t>Çukurova Üniversitesi</a:t>
            </a:r>
            <a:br>
              <a:rPr lang="tr-TR" sz="2800" dirty="0"/>
            </a:br>
            <a:r>
              <a:rPr lang="tr-TR" sz="2800" dirty="0"/>
              <a:t>Endüstri Mühendisliği Bölümü</a:t>
            </a:r>
          </a:p>
        </p:txBody>
      </p:sp>
    </p:spTree>
    <p:extLst>
      <p:ext uri="{BB962C8B-B14F-4D97-AF65-F5344CB8AC3E}">
        <p14:creationId xmlns:p14="http://schemas.microsoft.com/office/powerpoint/2010/main" val="29402250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143001" y="4372168"/>
            <a:ext cx="7162800" cy="569000"/>
          </a:xfrm>
        </p:spPr>
        <p:txBody>
          <a:bodyPr/>
          <a:lstStyle/>
          <a:p>
            <a:r>
              <a:rPr lang="tr-TR" sz="2400" dirty="0" smtClean="0"/>
              <a:t>Mezun Anketlerine Göre Çalışma Alanları</a:t>
            </a:r>
            <a:endParaRPr lang="tr-TR" sz="2400" dirty="0"/>
          </a:p>
        </p:txBody>
      </p:sp>
      <p:graphicFrame>
        <p:nvGraphicFramePr>
          <p:cNvPr id="4" name="İçerik Yer Tutucusu 3"/>
          <p:cNvGraphicFramePr>
            <a:graphicFrameLocks noGrp="1"/>
          </p:cNvGraphicFramePr>
          <p:nvPr>
            <p:ph sz="quarter" idx="13"/>
          </p:nvPr>
        </p:nvGraphicFramePr>
        <p:xfrm>
          <a:off x="1143000" y="731838"/>
          <a:ext cx="6400800" cy="3475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3486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67544" y="4372168"/>
            <a:ext cx="8208911" cy="1143000"/>
          </a:xfrm>
        </p:spPr>
        <p:txBody>
          <a:bodyPr/>
          <a:lstStyle/>
          <a:p>
            <a:r>
              <a:rPr lang="tr-TR" sz="2400" dirty="0" smtClean="0"/>
              <a:t>2025 Yılı Bölümümüze Yerleşen Öğrenci Sayıları</a:t>
            </a:r>
            <a:endParaRPr lang="tr-TR" sz="2400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957392" cy="3474720"/>
          </a:xfrm>
        </p:spPr>
        <p:txBody>
          <a:bodyPr/>
          <a:lstStyle/>
          <a:p>
            <a:r>
              <a:rPr lang="tr-TR" dirty="0" smtClean="0"/>
              <a:t>YKS ile yerleşen; 75 kişi</a:t>
            </a:r>
          </a:p>
          <a:p>
            <a:r>
              <a:rPr lang="tr-TR" dirty="0" smtClean="0"/>
              <a:t>Okul birincisi kontenjanı; 2 kişi</a:t>
            </a:r>
          </a:p>
          <a:p>
            <a:r>
              <a:rPr lang="tr-TR" dirty="0" smtClean="0"/>
              <a:t>Depremzede kontenjanı; 8 kişi</a:t>
            </a:r>
          </a:p>
          <a:p>
            <a:r>
              <a:rPr lang="tr-TR" dirty="0" smtClean="0"/>
              <a:t>GNO Yatay Geçiş; 6 kişi</a:t>
            </a:r>
          </a:p>
          <a:p>
            <a:r>
              <a:rPr lang="tr-TR" dirty="0" smtClean="0"/>
              <a:t>Merkezi Yerleştirme Yatay Geçiş; 22 kişi</a:t>
            </a:r>
          </a:p>
          <a:p>
            <a:r>
              <a:rPr lang="tr-TR" dirty="0" smtClean="0"/>
              <a:t>Dikey Geçiş; 1 kişi</a:t>
            </a:r>
          </a:p>
          <a:p>
            <a:r>
              <a:rPr lang="tr-TR" dirty="0" smtClean="0"/>
              <a:t>En Düşük; 394,316 puan ve En Yüksek; 442,244 puan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4231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1187624" y="1412776"/>
            <a:ext cx="6400800" cy="609248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tr-TR" sz="3600" b="1" dirty="0">
                <a:solidFill>
                  <a:srgbClr val="FF0000"/>
                </a:solidFill>
              </a:rPr>
              <a:t>Taban Puan ve Sıralama</a:t>
            </a:r>
          </a:p>
        </p:txBody>
      </p:sp>
      <p:pic>
        <p:nvPicPr>
          <p:cNvPr id="10" name="Picture 2" descr="çukurova üniversitesi mühendislik fakültesi amblem ile ilgili görsel sonucu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" y="44624"/>
            <a:ext cx="1101832" cy="109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129" y="44624"/>
            <a:ext cx="1113490" cy="10987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1 Başlık"/>
          <p:cNvSpPr txBox="1">
            <a:spLocks/>
          </p:cNvSpPr>
          <p:nvPr/>
        </p:nvSpPr>
        <p:spPr>
          <a:xfrm>
            <a:off x="1763688" y="305962"/>
            <a:ext cx="5472608" cy="96279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tr-TR" sz="2800" dirty="0"/>
              <a:t>Çukurova Üniversitesi</a:t>
            </a:r>
            <a:br>
              <a:rPr lang="tr-TR" sz="2800" dirty="0"/>
            </a:br>
            <a:r>
              <a:rPr lang="tr-TR" sz="2800" dirty="0"/>
              <a:t>Endüstri Mühendisliği Bölümü</a:t>
            </a:r>
          </a:p>
        </p:txBody>
      </p:sp>
      <p:graphicFrame>
        <p:nvGraphicFramePr>
          <p:cNvPr id="6" name="Tablo 5">
            <a:extLst>
              <a:ext uri="{FF2B5EF4-FFF2-40B4-BE49-F238E27FC236}">
                <a16:creationId xmlns:a16="http://schemas.microsoft.com/office/drawing/2014/main" id="{7F7F72BA-B596-64E5-F609-8144610EC6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3880837"/>
              </p:ext>
            </p:extLst>
          </p:nvPr>
        </p:nvGraphicFramePr>
        <p:xfrm>
          <a:off x="539552" y="2022024"/>
          <a:ext cx="8352928" cy="4597737"/>
        </p:xfrm>
        <a:graphic>
          <a:graphicData uri="http://schemas.openxmlformats.org/drawingml/2006/table">
            <a:tbl>
              <a:tblPr/>
              <a:tblGrid>
                <a:gridCol w="2185420">
                  <a:extLst>
                    <a:ext uri="{9D8B030D-6E8A-4147-A177-3AD203B41FA5}">
                      <a16:colId xmlns:a16="http://schemas.microsoft.com/office/drawing/2014/main" val="3057516341"/>
                    </a:ext>
                  </a:extLst>
                </a:gridCol>
                <a:gridCol w="1484964">
                  <a:extLst>
                    <a:ext uri="{9D8B030D-6E8A-4147-A177-3AD203B41FA5}">
                      <a16:colId xmlns:a16="http://schemas.microsoft.com/office/drawing/2014/main" val="57770988"/>
                    </a:ext>
                  </a:extLst>
                </a:gridCol>
                <a:gridCol w="687664">
                  <a:extLst>
                    <a:ext uri="{9D8B030D-6E8A-4147-A177-3AD203B41FA5}">
                      <a16:colId xmlns:a16="http://schemas.microsoft.com/office/drawing/2014/main" val="3061323016"/>
                    </a:ext>
                  </a:extLst>
                </a:gridCol>
                <a:gridCol w="898866">
                  <a:extLst>
                    <a:ext uri="{9D8B030D-6E8A-4147-A177-3AD203B41FA5}">
                      <a16:colId xmlns:a16="http://schemas.microsoft.com/office/drawing/2014/main" val="1902491779"/>
                    </a:ext>
                  </a:extLst>
                </a:gridCol>
                <a:gridCol w="938610">
                  <a:extLst>
                    <a:ext uri="{9D8B030D-6E8A-4147-A177-3AD203B41FA5}">
                      <a16:colId xmlns:a16="http://schemas.microsoft.com/office/drawing/2014/main" val="224734800"/>
                    </a:ext>
                  </a:extLst>
                </a:gridCol>
                <a:gridCol w="1078702">
                  <a:extLst>
                    <a:ext uri="{9D8B030D-6E8A-4147-A177-3AD203B41FA5}">
                      <a16:colId xmlns:a16="http://schemas.microsoft.com/office/drawing/2014/main" val="2997715434"/>
                    </a:ext>
                  </a:extLst>
                </a:gridCol>
                <a:gridCol w="1078702">
                  <a:extLst>
                    <a:ext uri="{9D8B030D-6E8A-4147-A177-3AD203B41FA5}">
                      <a16:colId xmlns:a16="http://schemas.microsoft.com/office/drawing/2014/main" val="1071629270"/>
                    </a:ext>
                  </a:extLst>
                </a:gridCol>
              </a:tblGrid>
              <a:tr h="222989">
                <a:tc rowSpan="9">
                  <a:txBody>
                    <a:bodyPr/>
                    <a:lstStyle/>
                    <a:p>
                      <a:pPr algn="ctr" rtl="0" fontAlgn="ctr"/>
                      <a:r>
                        <a:rPr lang="tr-TR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Üniversite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9B18"/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 rtl="0" fontAlgn="ctr"/>
                      <a:r>
                        <a:rPr lang="tr-TR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Bölüm Adı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9B18"/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tr-TR" sz="1200" b="0" i="0" u="sng" strike="noStrike" dirty="0">
                          <a:solidFill>
                            <a:srgbClr val="5B9BD5"/>
                          </a:solidFill>
                          <a:effectLst/>
                          <a:latin typeface="Calibri" panose="020F0502020204030204" pitchFamily="34" charset="0"/>
                        </a:rPr>
                        <a:t>Puan Türü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9B1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100" b="0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Kont.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9B1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100" b="0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Yer.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9B1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100" b="0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Başarı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9B1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100" b="0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Taban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9B1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919001"/>
                  </a:ext>
                </a:extLst>
              </a:tr>
              <a:tr h="22298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100" b="0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9B1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100" b="0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9B1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100" b="0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Sırası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9B1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100" b="0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Puanı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9B1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99907"/>
                  </a:ext>
                </a:extLst>
              </a:tr>
              <a:tr h="22298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2024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9B1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200" b="0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2024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9B1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200" b="0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2024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9B1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200" b="0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2024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9B1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2080340"/>
                  </a:ext>
                </a:extLst>
              </a:tr>
              <a:tr h="22298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2023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9B1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2023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9B1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200" b="0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2023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9B1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200" b="0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2023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9B1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145171"/>
                  </a:ext>
                </a:extLst>
              </a:tr>
              <a:tr h="22298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200" b="0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2022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9B1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2022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9B1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200" b="0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2022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9B1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200" b="0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2022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9B1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922933"/>
                  </a:ext>
                </a:extLst>
              </a:tr>
              <a:tr h="22298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200" b="0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2021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9B1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200" b="0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2021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9B1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2021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9B1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200" b="0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2021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9B1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349122"/>
                  </a:ext>
                </a:extLst>
              </a:tr>
              <a:tr h="22298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200" b="0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2020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9B1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200" b="0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2020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9B1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2020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9B1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200" b="0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2020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9B1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0888618"/>
                  </a:ext>
                </a:extLst>
              </a:tr>
              <a:tr h="22298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200" b="0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2019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9B1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200" b="0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2019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9B1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200" b="0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2019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9B1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2019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9B1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456503"/>
                  </a:ext>
                </a:extLst>
              </a:tr>
              <a:tr h="22298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200" b="0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2018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9B1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200" b="0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2018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9B1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200" b="0" i="0" u="none" strike="noStrike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2018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9B1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2018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9B1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969107"/>
                  </a:ext>
                </a:extLst>
              </a:tr>
              <a:tr h="668970">
                <a:tc rowSpan="7">
                  <a:txBody>
                    <a:bodyPr/>
                    <a:lstStyle/>
                    <a:p>
                      <a:pPr algn="ctr" rtl="0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ÇUKUROVA ÜNİVERSİTESİ (Adana)(Devlet)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7">
                  <a:txBody>
                    <a:bodyPr/>
                    <a:lstStyle/>
                    <a:p>
                      <a:pPr algn="ctr" rtl="0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Endüstri Mühendisliği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7">
                  <a:txBody>
                    <a:bodyPr/>
                    <a:lstStyle/>
                    <a:p>
                      <a:pPr algn="ctr" rtl="0" fontAlgn="ctr"/>
                      <a:r>
                        <a:rPr lang="tr-TR" sz="1200" b="0" i="0" u="sng" strike="noStrike" dirty="0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5"/>
                        </a:rPr>
                        <a:t>SAY</a:t>
                      </a:r>
                      <a:endParaRPr lang="tr-TR" sz="12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75+2+19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96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115.507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371,883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3892845"/>
                  </a:ext>
                </a:extLst>
              </a:tr>
              <a:tr h="266767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2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70+2+18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90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103.900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405,519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7940865"/>
                  </a:ext>
                </a:extLst>
              </a:tr>
              <a:tr h="266767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70+2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72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122.463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386,173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9286543"/>
                  </a:ext>
                </a:extLst>
              </a:tr>
              <a:tr h="266767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70+2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72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141.251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312,985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6774532"/>
                  </a:ext>
                </a:extLst>
              </a:tr>
              <a:tr h="520311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70+2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72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139.000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364,526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3181907"/>
                  </a:ext>
                </a:extLst>
              </a:tr>
              <a:tr h="266767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70+2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72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147.046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323,242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9505442"/>
                  </a:ext>
                </a:extLst>
              </a:tr>
              <a:tr h="266767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70+2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72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131.000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316,486</a:t>
                      </a:r>
                    </a:p>
                  </a:txBody>
                  <a:tcPr marL="5991" marR="5991" marT="59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59362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819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çukurova üniversitesi mühendislik fakültesi amblem ile ilgili görsel sonucu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" y="44624"/>
            <a:ext cx="1101832" cy="109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129" y="44624"/>
            <a:ext cx="1113490" cy="10987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1 Başlık"/>
          <p:cNvSpPr txBox="1">
            <a:spLocks/>
          </p:cNvSpPr>
          <p:nvPr/>
        </p:nvSpPr>
        <p:spPr>
          <a:xfrm>
            <a:off x="1763688" y="305962"/>
            <a:ext cx="5472608" cy="96279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tr-TR" sz="2800" dirty="0"/>
              <a:t>Çukurova Üniversitesi</a:t>
            </a:r>
            <a:br>
              <a:rPr lang="tr-TR" sz="2800" dirty="0"/>
            </a:br>
            <a:r>
              <a:rPr lang="tr-TR" sz="2800" dirty="0"/>
              <a:t>Endüstri Mühendisliği Bölümü</a:t>
            </a:r>
          </a:p>
        </p:txBody>
      </p:sp>
      <p:sp>
        <p:nvSpPr>
          <p:cNvPr id="2" name="Dikdörtgen 1"/>
          <p:cNvSpPr>
            <a:spLocks noChangeArrowheads="1"/>
          </p:cNvSpPr>
          <p:nvPr/>
        </p:nvSpPr>
        <p:spPr bwMode="auto">
          <a:xfrm>
            <a:off x="3124200" y="2167261"/>
            <a:ext cx="2276475" cy="942975"/>
          </a:xfrm>
          <a:prstGeom prst="rect">
            <a:avLst/>
          </a:prstGeom>
          <a:solidFill>
            <a:srgbClr val="4BACC6"/>
          </a:solidFill>
          <a:ln w="25400">
            <a:solidFill>
              <a:srgbClr val="205867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Bölüm Başkanı/</a:t>
            </a:r>
            <a:endParaRPr kumimoji="0" lang="tr-TR" altLang="tr-TR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Endüstri Mühendisliği ABD Başkanı</a:t>
            </a:r>
            <a:endParaRPr kumimoji="0" lang="tr-TR" altLang="tr-TR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Prof. Dr. Ali KOKANGÜL</a:t>
            </a:r>
            <a:endParaRPr kumimoji="0" lang="tr-TR" altLang="tr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ikdörtgen 2"/>
          <p:cNvSpPr>
            <a:spLocks noChangeArrowheads="1"/>
          </p:cNvSpPr>
          <p:nvPr/>
        </p:nvSpPr>
        <p:spPr bwMode="auto">
          <a:xfrm>
            <a:off x="5292080" y="4190356"/>
            <a:ext cx="2371725" cy="828675"/>
          </a:xfrm>
          <a:prstGeom prst="rect">
            <a:avLst/>
          </a:prstGeom>
          <a:solidFill>
            <a:srgbClr val="4BACC6"/>
          </a:solidFill>
          <a:ln w="25400">
            <a:solidFill>
              <a:srgbClr val="205867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Bölüm Başkan Yardımcısı</a:t>
            </a:r>
            <a:endParaRPr kumimoji="0" lang="tr-TR" altLang="tr-TR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Doç. Dr. Melik KOYUNCU</a:t>
            </a:r>
            <a:endParaRPr kumimoji="0" lang="tr-TR" altLang="tr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Dikdörtgen 4"/>
          <p:cNvSpPr>
            <a:spLocks noChangeArrowheads="1"/>
          </p:cNvSpPr>
          <p:nvPr/>
        </p:nvSpPr>
        <p:spPr bwMode="auto">
          <a:xfrm>
            <a:off x="338279" y="4149080"/>
            <a:ext cx="2286001" cy="828675"/>
          </a:xfrm>
          <a:prstGeom prst="rect">
            <a:avLst/>
          </a:prstGeom>
          <a:solidFill>
            <a:srgbClr val="4BACC6"/>
          </a:solidFill>
          <a:ln w="25400">
            <a:solidFill>
              <a:srgbClr val="205867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Sekreterlik</a:t>
            </a:r>
            <a:endParaRPr kumimoji="0" lang="tr-TR" altLang="tr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Düz Bağlayıcı 9"/>
          <p:cNvCxnSpPr/>
          <p:nvPr/>
        </p:nvCxnSpPr>
        <p:spPr>
          <a:xfrm flipH="1">
            <a:off x="1481280" y="3110236"/>
            <a:ext cx="2828782" cy="108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Düz Bağlayıcı 10"/>
          <p:cNvCxnSpPr>
            <a:stCxn id="2" idx="2"/>
            <a:endCxn id="3" idx="0"/>
          </p:cNvCxnSpPr>
          <p:nvPr/>
        </p:nvCxnSpPr>
        <p:spPr>
          <a:xfrm>
            <a:off x="4262438" y="3110236"/>
            <a:ext cx="2215505" cy="108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807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ava Akımı">
  <a:themeElements>
    <a:clrScheme name="Hava Akımı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Hava Akımı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ava Akımı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1474</TotalTime>
  <Words>889</Words>
  <Application>Microsoft Office PowerPoint</Application>
  <PresentationFormat>Ekran Gösterisi (4:3)</PresentationFormat>
  <Paragraphs>209</Paragraphs>
  <Slides>40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40</vt:i4>
      </vt:variant>
    </vt:vector>
  </HeadingPairs>
  <TitlesOfParts>
    <vt:vector size="48" baseType="lpstr">
      <vt:lpstr>ＭＳ Ｐゴシック</vt:lpstr>
      <vt:lpstr>Arial</vt:lpstr>
      <vt:lpstr>Calibri</vt:lpstr>
      <vt:lpstr>Georgia</vt:lpstr>
      <vt:lpstr>Times New Roman</vt:lpstr>
      <vt:lpstr>Trebuchet MS</vt:lpstr>
      <vt:lpstr>Verdana</vt:lpstr>
      <vt:lpstr>Hava Akımı</vt:lpstr>
      <vt:lpstr>ÇUKUROVA ÜNİVERSİTESİ  ENDÜSTRİ MÜHENDİSLİĞİ BÖLÜMÜ</vt:lpstr>
      <vt:lpstr>PowerPoint Sunusu</vt:lpstr>
      <vt:lpstr>PowerPoint Sunusu</vt:lpstr>
      <vt:lpstr>PowerPoint Sunusu</vt:lpstr>
      <vt:lpstr>PowerPoint Sunusu</vt:lpstr>
      <vt:lpstr>Mezun Anketlerine Göre Çalışma Alanları</vt:lpstr>
      <vt:lpstr>2025 Yılı Bölümümüze Yerleşen Öğrenci Sayıları</vt:lpstr>
      <vt:lpstr>PowerPoint Sunusu</vt:lpstr>
      <vt:lpstr>PowerPoint Sunusu</vt:lpstr>
      <vt:lpstr>Kadromuz ve Öğrencilerimiz</vt:lpstr>
      <vt:lpstr>PowerPoint Sunusu</vt:lpstr>
      <vt:lpstr>Bilgisayar Laboratuvarı</vt:lpstr>
      <vt:lpstr>Yöneylem ve Simülasyon Laboratuvarları</vt:lpstr>
      <vt:lpstr>Endüstride Uygulamalı Mühendislik Eğitimi (EUME)</vt:lpstr>
      <vt:lpstr>Endüstride Uygulamalı Mühendislik Eğitimi (EUME)</vt:lpstr>
      <vt:lpstr>Endüstride Uygulamalı Mühendislik Eğitimi (EUME)</vt:lpstr>
      <vt:lpstr>Çukurova Üniversitesi Endüstri Mühendisliği Mezunlar Derneği</vt:lpstr>
      <vt:lpstr>PowerPoint Sunusu</vt:lpstr>
      <vt:lpstr>PowerPoint Sunusu</vt:lpstr>
      <vt:lpstr>PowerPoint Sunusu</vt:lpstr>
      <vt:lpstr>Endüstri Mühendisliği Bölümü İletişim Bilgilerimiz</vt:lpstr>
      <vt:lpstr>ESG Tabanlı Yapay Zeka ile Algoritmik Yatırım başlıklı projeleriyle VerdeFolio Takımı, Finansal Teknolojiler Alanında Türkiye Üçüncüsü oldu! Takımda yer alan değerli hocamız ve öğrencilerimiz: Prof. Dr. Cenk ŞAHİN Emiş Ayda ÜNALDI Zeynep TURUNÇ Ferhat KARATAŞ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ÇUKUROVA ÜNİVERSİTESİ  ENDÜSTRİ MÜHENDİSLİĞİ BÖLÜMÜ</dc:title>
  <dc:creator>Olcay</dc:creator>
  <cp:lastModifiedBy>Fatma Şeyma D. Yüksel</cp:lastModifiedBy>
  <cp:revision>171</cp:revision>
  <dcterms:created xsi:type="dcterms:W3CDTF">2019-11-14T06:55:10Z</dcterms:created>
  <dcterms:modified xsi:type="dcterms:W3CDTF">2025-09-24T08:15:31Z</dcterms:modified>
</cp:coreProperties>
</file>