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328" r:id="rId5"/>
    <p:sldId id="261" r:id="rId6"/>
    <p:sldId id="326" r:id="rId7"/>
    <p:sldId id="277" r:id="rId8"/>
    <p:sldId id="289" r:id="rId9"/>
    <p:sldId id="278" r:id="rId10"/>
    <p:sldId id="280" r:id="rId11"/>
    <p:sldId id="282" r:id="rId12"/>
    <p:sldId id="329" r:id="rId13"/>
    <p:sldId id="332" r:id="rId14"/>
    <p:sldId id="333" r:id="rId15"/>
    <p:sldId id="335" r:id="rId16"/>
    <p:sldId id="330" r:id="rId17"/>
    <p:sldId id="336" r:id="rId18"/>
    <p:sldId id="337" r:id="rId19"/>
    <p:sldId id="338" r:id="rId20"/>
    <p:sldId id="283" r:id="rId21"/>
    <p:sldId id="284" r:id="rId22"/>
    <p:sldId id="340" r:id="rId23"/>
    <p:sldId id="309" r:id="rId24"/>
    <p:sldId id="311" r:id="rId25"/>
    <p:sldId id="318" r:id="rId26"/>
    <p:sldId id="291" r:id="rId27"/>
    <p:sldId id="313" r:id="rId28"/>
    <p:sldId id="341" r:id="rId29"/>
    <p:sldId id="342" r:id="rId30"/>
    <p:sldId id="343" r:id="rId31"/>
    <p:sldId id="344" r:id="rId32"/>
    <p:sldId id="345" r:id="rId33"/>
    <p:sldId id="346" r:id="rId34"/>
    <p:sldId id="347" r:id="rId35"/>
    <p:sldId id="348" r:id="rId36"/>
    <p:sldId id="349" r:id="rId37"/>
    <p:sldId id="286" r:id="rId38"/>
    <p:sldId id="287" r:id="rId39"/>
    <p:sldId id="288" r:id="rId40"/>
    <p:sldId id="319" r:id="rId41"/>
    <p:sldId id="314" r:id="rId42"/>
    <p:sldId id="339" r:id="rId43"/>
    <p:sldId id="307" r:id="rId44"/>
    <p:sldId id="308" r:id="rId45"/>
    <p:sldId id="303" r:id="rId46"/>
    <p:sldId id="304" r:id="rId47"/>
    <p:sldId id="263" r:id="rId48"/>
    <p:sldId id="327" r:id="rId4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80"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DCD6249B-72AD-4B87-AFB9-B429B1F1EA9B}" type="datetimeFigureOut">
              <a:rPr lang="tr-TR" smtClean="0"/>
              <a:t>26.04.2024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288564F-8111-43B2-9252-43681743F7EB}" type="slidenum">
              <a:rPr lang="tr-TR" smtClean="0"/>
              <a:t>‹#›</a:t>
            </a:fld>
            <a:endParaRPr lang="tr-T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a:t>Asıl başlık stili için tıklatın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CD6249B-72AD-4B87-AFB9-B429B1F1EA9B}" type="datetimeFigureOut">
              <a:rPr lang="tr-TR" smtClean="0"/>
              <a:t>26.04.2024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CD6249B-72AD-4B87-AFB9-B429B1F1EA9B}" type="datetimeFigureOut">
              <a:rPr lang="tr-TR" smtClean="0"/>
              <a:t>26.04.2024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D6249B-72AD-4B87-AFB9-B429B1F1EA9B}" type="datetimeFigureOut">
              <a:rPr lang="tr-TR" smtClean="0"/>
              <a:t>26.04.2024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288564F-8111-43B2-9252-43681743F7EB}" type="slidenum">
              <a:rPr lang="tr-TR" smtClean="0"/>
              <a:t>‹#›</a:t>
            </a:fld>
            <a:endParaRPr lang="tr-TR"/>
          </a:p>
        </p:txBody>
      </p:sp>
      <p:sp>
        <p:nvSpPr>
          <p:cNvPr id="8" name="Title 7"/>
          <p:cNvSpPr>
            <a:spLocks noGrp="1"/>
          </p:cNvSpPr>
          <p:nvPr>
            <p:ph type="title"/>
          </p:nvPr>
        </p:nvSpPr>
        <p:spPr/>
        <p:txBody>
          <a:bodyPr/>
          <a:lstStyle/>
          <a:p>
            <a:r>
              <a:rPr lang="tr-TR"/>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CD6249B-72AD-4B87-AFB9-B429B1F1EA9B}" type="datetimeFigureOut">
              <a:rPr lang="tr-TR" smtClean="0"/>
              <a:t>26.04.2024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D6249B-72AD-4B87-AFB9-B429B1F1EA9B}" type="datetimeFigureOut">
              <a:rPr lang="tr-TR" smtClean="0"/>
              <a:t>26.04.2024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288564F-8111-43B2-9252-43681743F7EB}" type="slidenum">
              <a:rPr lang="tr-TR" smtClean="0"/>
              <a:t>‹#›</a:t>
            </a:fld>
            <a:endParaRPr lang="tr-TR"/>
          </a:p>
        </p:txBody>
      </p:sp>
      <p:sp>
        <p:nvSpPr>
          <p:cNvPr id="8" name="Title 7"/>
          <p:cNvSpPr>
            <a:spLocks noGrp="1"/>
          </p:cNvSpPr>
          <p:nvPr>
            <p:ph type="title"/>
          </p:nvPr>
        </p:nvSpPr>
        <p:spPr/>
        <p:txBody>
          <a:bodyPr/>
          <a:lstStyle/>
          <a:p>
            <a:r>
              <a:rPr lang="tr-TR"/>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CD6249B-72AD-4B87-AFB9-B429B1F1EA9B}" type="datetimeFigureOut">
              <a:rPr lang="tr-TR" smtClean="0"/>
              <a:t>26.04.2024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288564F-8111-43B2-9252-43681743F7EB}" type="slidenum">
              <a:rPr lang="tr-TR" smtClean="0"/>
              <a:t>‹#›</a:t>
            </a:fld>
            <a:endParaRPr lang="tr-TR"/>
          </a:p>
        </p:txBody>
      </p:sp>
      <p:sp>
        <p:nvSpPr>
          <p:cNvPr id="10" name="Title 9"/>
          <p:cNvSpPr>
            <a:spLocks noGrp="1"/>
          </p:cNvSpPr>
          <p:nvPr>
            <p:ph type="title"/>
          </p:nvPr>
        </p:nvSpPr>
        <p:spPr/>
        <p:txBody>
          <a:bodyPr/>
          <a:lstStyle/>
          <a:p>
            <a:r>
              <a:rPr lang="tr-TR"/>
              <a:t>Asıl başlık stili için tıklatın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CD6249B-72AD-4B87-AFB9-B429B1F1EA9B}" type="datetimeFigureOut">
              <a:rPr lang="tr-TR" smtClean="0"/>
              <a:t>26.04.2024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6249B-72AD-4B87-AFB9-B429B1F1EA9B}" type="datetimeFigureOut">
              <a:rPr lang="tr-TR" smtClean="0"/>
              <a:t>26.04.2024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CD6249B-72AD-4B87-AFB9-B429B1F1EA9B}" type="datetimeFigureOut">
              <a:rPr lang="tr-TR" smtClean="0"/>
              <a:t>26.04.2024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288564F-8111-43B2-9252-43681743F7EB}"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CD6249B-72AD-4B87-AFB9-B429B1F1EA9B}" type="datetimeFigureOut">
              <a:rPr lang="tr-TR" smtClean="0"/>
              <a:t>26.04.2024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288564F-8111-43B2-9252-43681743F7EB}" type="slidenum">
              <a:rPr lang="tr-TR" smtClean="0"/>
              <a:t>‹#›</a:t>
            </a:fld>
            <a:endParaRPr lang="tr-T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a:t>Asıl başlık stili için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CD6249B-72AD-4B87-AFB9-B429B1F1EA9B}" type="datetimeFigureOut">
              <a:rPr lang="tr-TR" smtClean="0"/>
              <a:t>26.04.2024</a:t>
            </a:fld>
            <a:endParaRPr lang="tr-T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288564F-8111-43B2-9252-43681743F7EB}"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png"/><Relationship Id="rId4"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png"/><Relationship Id="rId4"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jpe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1" Type="http://schemas.openxmlformats.org/officeDocument/2006/relationships/image" Target="../media/image36.png"/><Relationship Id="rId5" Type="http://schemas.openxmlformats.org/officeDocument/2006/relationships/image" Target="../media/image33.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5.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jpe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2.emf"/><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5" Type="http://schemas.openxmlformats.org/officeDocument/2006/relationships/image" Target="../media/image79.jpeg"/><Relationship Id="rId4" Type="http://schemas.openxmlformats.org/officeDocument/2006/relationships/hyperlink" Target="https://www.google.com/url?sa=i&amp;rct=j&amp;q=&amp;esrc=s&amp;source=images&amp;cd=&amp;ved=2ahUKEwiu3bbggczmAhUEyqQKHVR4AMMQjRx6BAgBEAQ&amp;url=https://twitter.com/cu_emot_01/status/971093797705797632&amp;psig=AOvVaw1WNV7r9EAerCFN2VmsNJ3L&amp;ust=157719885170246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3" Type="http://schemas.openxmlformats.org/officeDocument/2006/relationships/hyperlink" Target="https://www.google.com/url?sa=i&amp;rct=j&amp;q=&amp;esrc=s&amp;source=images&amp;cd=&amp;cad=rja&amp;uact=8&amp;ved=2ahUKEwi95cr8-svmAhUfwAIHHXI4AzAQjRx6BAgBEAQ&amp;url=https://guzelresimler.info/detail/ataturk-resimleri_fotograflari_resimleri/ataturk-ve-anitkabir_fotografi_resimleri-11155.html&amp;psig=AOvVaw0BOuqZoWCDr4HmINS9eWQa&amp;ust=1577196957389151" TargetMode="External"/><Relationship Id="rId7" Type="http://schemas.openxmlformats.org/officeDocument/2006/relationships/image" Target="../media/image115.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hyperlink" Target="http://www.cuemm.org/wp-content/uploads/1271433_598263526944631_4731563424141475943_o.jpg" TargetMode="External"/><Relationship Id="rId5" Type="http://schemas.openxmlformats.org/officeDocument/2006/relationships/image" Target="../media/image74.png"/><Relationship Id="rId4" Type="http://schemas.openxmlformats.org/officeDocument/2006/relationships/image" Target="../media/image114.jpe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google.com/url?sa=i&amp;rct=j&amp;q=&amp;esrc=s&amp;source=images&amp;cd=&amp;ved=2ahUKEwjJponFo8zmAhVE2aQKHYSpAQIQjRx6BAgBEAQ&amp;url=https://twitter.com/yalcinkayaozgur/status/245940702163374080&amp;psig=AOvVaw2D9es-UitWUImR8ig2PmiN&amp;ust=1577207926757755"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6" Type="http://schemas.openxmlformats.org/officeDocument/2006/relationships/hyperlink" Target="https://www.basarisiralamalari.com/universite-taban-puanlari-basari-siralamalari-ve-bolumleri-osym/" TargetMode="External"/><Relationship Id="rId5" Type="http://schemas.openxmlformats.org/officeDocument/2006/relationships/hyperlink" Target="https://www.basarisiralamalari.com/universite-taban-puanlari-2020-ve-basari-siralamalari-osym/" TargetMode="Externa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png"/><Relationship Id="rId4" Type="http://schemas.openxmlformats.org/officeDocument/2006/relationships/hyperlink" Target="https://www.google.com/url?sa=i&amp;rct=j&amp;q=&amp;esrc=s&amp;source=images&amp;cd=&amp;ved=&amp;url=https://www.cu.edu.tr/cu/institutional/university/logo&amp;psig=AOvVaw2CKUkhr_fx57jk7VOCnbTL&amp;ust=15738010112929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512" y="1059769"/>
            <a:ext cx="8352928" cy="1217103"/>
          </a:xfrm>
        </p:spPr>
        <p:txBody>
          <a:bodyPr/>
          <a:lstStyle/>
          <a:p>
            <a:pPr marL="182880" indent="0" algn="ctr">
              <a:buNone/>
            </a:pPr>
            <a:r>
              <a:rPr lang="tr-TR" sz="3200" dirty="0"/>
              <a:t>ÇUKUROVA ÜNİVERSİTESİ </a:t>
            </a:r>
            <a:br>
              <a:rPr lang="tr-TR" sz="3200" dirty="0"/>
            </a:br>
            <a:r>
              <a:rPr lang="tr-TR" sz="3200" dirty="0"/>
              <a:t>ENDÜSTRİ MÜHENDİSLİĞİ BÖLÜMÜ</a:t>
            </a:r>
          </a:p>
        </p:txBody>
      </p:sp>
      <p:pic>
        <p:nvPicPr>
          <p:cNvPr id="1026"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533880" cy="15295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44624"/>
            <a:ext cx="1438275" cy="1419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C:\Users\Olcay\Desktop\Resim\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2492896"/>
            <a:ext cx="755466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634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907597" y="2564904"/>
            <a:ext cx="3240360" cy="1080120"/>
          </a:xfrm>
        </p:spPr>
        <p:txBody>
          <a:bodyPr>
            <a:noAutofit/>
          </a:bodyPr>
          <a:lstStyle/>
          <a:p>
            <a:pPr algn="ctr">
              <a:buFont typeface="Georgia" panose="02040502050405020303" pitchFamily="18" charset="0"/>
              <a:buChar char="-"/>
            </a:pPr>
            <a:r>
              <a:rPr lang="tr-TR" sz="3200" dirty="0"/>
              <a:t>Bilgisayar </a:t>
            </a:r>
            <a:r>
              <a:rPr lang="tr-TR" sz="3200" b="1" dirty="0"/>
              <a:t>Laboratuvarı</a:t>
            </a:r>
          </a:p>
        </p:txBody>
      </p:sp>
      <p:pic>
        <p:nvPicPr>
          <p:cNvPr id="6" name="Picture 4" descr="C:\Users\Olcay\Desktop\Resim\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628800"/>
            <a:ext cx="6153216" cy="2991146"/>
          </a:xfrm>
          <a:prstGeom prst="rect">
            <a:avLst/>
          </a:prstGeom>
          <a:noFill/>
          <a:extLst>
            <a:ext uri="{909E8E84-426E-40DD-AFC4-6F175D3DCCD1}">
              <a14:hiddenFill xmlns:a14="http://schemas.microsoft.com/office/drawing/2010/main">
                <a:solidFill>
                  <a:srgbClr val="FFFFFF"/>
                </a:solidFill>
              </a14:hiddenFill>
            </a:ext>
          </a:extLst>
        </p:spPr>
      </p:pic>
      <p:sp>
        <p:nvSpPr>
          <p:cNvPr id="10" name="1 Başlık"/>
          <p:cNvSpPr txBox="1">
            <a:spLocks/>
          </p:cNvSpPr>
          <p:nvPr/>
        </p:nvSpPr>
        <p:spPr>
          <a:xfrm>
            <a:off x="6156176" y="5085184"/>
            <a:ext cx="2915816" cy="115212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Font typeface="Georgia" panose="02040502050405020303" pitchFamily="18" charset="0"/>
              <a:buChar char="-"/>
            </a:pPr>
            <a:r>
              <a:rPr lang="tr-TR" sz="3200" dirty="0"/>
              <a:t>Ergonomi Laboratuvarı</a:t>
            </a:r>
          </a:p>
        </p:txBody>
      </p:sp>
      <p:pic>
        <p:nvPicPr>
          <p:cNvPr id="12" name="Picture 2" descr="C:\Users\Olcay\Desktop\Resim\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95" b="3595"/>
          <a:stretch/>
        </p:blipFill>
        <p:spPr bwMode="auto">
          <a:xfrm>
            <a:off x="-36512" y="4570122"/>
            <a:ext cx="6156176" cy="2315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çukurova üniversitesi mühendislik fakültesi amblem ile ilgili görsel sonucu">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1 Başlık"/>
          <p:cNvSpPr txBox="1">
            <a:spLocks/>
          </p:cNvSpPr>
          <p:nvPr/>
        </p:nvSpPr>
        <p:spPr>
          <a:xfrm>
            <a:off x="1296144" y="1052736"/>
            <a:ext cx="6300192" cy="576064"/>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a:solidFill>
                  <a:srgbClr val="FF0000"/>
                </a:solidFill>
              </a:rPr>
              <a:t>Laboratuvarlarımız</a:t>
            </a:r>
            <a:endParaRPr lang="tr-TR" sz="2800" dirty="0">
              <a:solidFill>
                <a:srgbClr val="FF0000"/>
              </a:solidFill>
            </a:endParaRPr>
          </a:p>
        </p:txBody>
      </p:sp>
      <p:sp>
        <p:nvSpPr>
          <p:cNvPr id="13"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262132777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709" y="1700808"/>
            <a:ext cx="9144000" cy="576064"/>
          </a:xfrm>
        </p:spPr>
        <p:txBody>
          <a:bodyPr>
            <a:normAutofit/>
          </a:bodyPr>
          <a:lstStyle/>
          <a:p>
            <a:pPr algn="ctr">
              <a:buFont typeface="Georgia" panose="02040502050405020303" pitchFamily="18" charset="0"/>
              <a:buChar char="-"/>
            </a:pPr>
            <a:r>
              <a:rPr lang="tr-TR" sz="2800" b="1" dirty="0"/>
              <a:t>Yöneylem ve Simülasyon Laboratuvarları</a:t>
            </a:r>
          </a:p>
        </p:txBody>
      </p:sp>
      <p:pic>
        <p:nvPicPr>
          <p:cNvPr id="3" name="Picture 3" descr="C:\Users\Cansu\Desktop\5s\23730987_1942756755988892_28266981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92896"/>
            <a:ext cx="4572000" cy="4030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Cansu\Desktop\5s\23757748_1942756792655555_1252710884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795" y="2492896"/>
            <a:ext cx="4464496" cy="4080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çukurova üniversitesi mühendislik fakültesi amblem ile ilgili görsel sonucu">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1 Başlık"/>
          <p:cNvSpPr txBox="1">
            <a:spLocks/>
          </p:cNvSpPr>
          <p:nvPr/>
        </p:nvSpPr>
        <p:spPr>
          <a:xfrm>
            <a:off x="1296144" y="1052736"/>
            <a:ext cx="6300192" cy="576064"/>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a:solidFill>
                  <a:srgbClr val="FF0000"/>
                </a:solidFill>
              </a:rPr>
              <a:t>Laboratuvarlarımız</a:t>
            </a:r>
            <a:endParaRPr lang="tr-TR" sz="2800" dirty="0">
              <a:solidFill>
                <a:srgbClr val="FF0000"/>
              </a:solidFill>
            </a:endParaRPr>
          </a:p>
        </p:txBody>
      </p:sp>
      <p:sp>
        <p:nvSpPr>
          <p:cNvPr id="9"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596125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DEĞİŞİM PROGRAMLARI</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20" name="Dikdörtgen 19"/>
          <p:cNvSpPr/>
          <p:nvPr/>
        </p:nvSpPr>
        <p:spPr>
          <a:xfrm>
            <a:off x="408110" y="1988840"/>
            <a:ext cx="8484370" cy="2031325"/>
          </a:xfrm>
          <a:prstGeom prst="rect">
            <a:avLst/>
          </a:prstGeom>
        </p:spPr>
        <p:txBody>
          <a:bodyPr wrap="square">
            <a:spAutoFit/>
          </a:bodyPr>
          <a:lstStyle/>
          <a:p>
            <a:pPr algn="just"/>
            <a:r>
              <a:rPr lang="tr-TR" b="1" dirty="0"/>
              <a:t>	Üniversitemiz Dış İlişkiler Birimi 1993 yılında kurulmuş ve 2003 yılından itibaren Türkiye’nin Avrupa Birliği eğitim programlarına katılmasıyla üniversitemizin uluslararası temaslarının arttırılması amacıyla Dış İlişkiler Birimi yeniden yapılandırılmıştır. </a:t>
            </a:r>
            <a:endParaRPr lang="tr-TR" dirty="0"/>
          </a:p>
          <a:p>
            <a:pPr algn="just"/>
            <a:r>
              <a:rPr lang="tr-TR" b="1" dirty="0"/>
              <a:t>	Bölümümüz de bu bağlamda </a:t>
            </a:r>
            <a:r>
              <a:rPr lang="tr-TR" b="1" dirty="0" err="1"/>
              <a:t>Erasmus</a:t>
            </a:r>
            <a:r>
              <a:rPr lang="tr-TR" b="1" dirty="0"/>
              <a:t>+, Farabi ve Mevlana değişim programları ağlarında yer almakta ve öğrencilerini farklı kültürler, okullar ve ülkeler görmek ve keşfetmek konusunda teşvik etmektedir.</a:t>
            </a:r>
            <a:endParaRPr lang="tr-TR" dirty="0"/>
          </a:p>
        </p:txBody>
      </p:sp>
      <p:pic>
        <p:nvPicPr>
          <p:cNvPr id="1036" name="Picture 12" descr="http://emb.cu.edu.tr/storage/anamenu_icerikleri/January2020/erasm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80" y="4437113"/>
            <a:ext cx="3020992" cy="17212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9485" y="4437113"/>
            <a:ext cx="3363104" cy="17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3" y="4437112"/>
            <a:ext cx="1955270" cy="17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0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ERASMUS</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83253"/>
          <a:stretch/>
        </p:blipFill>
        <p:spPr bwMode="auto">
          <a:xfrm>
            <a:off x="395536" y="1988840"/>
            <a:ext cx="8424936" cy="73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68123"/>
          <a:stretch/>
        </p:blipFill>
        <p:spPr bwMode="auto">
          <a:xfrm>
            <a:off x="395536" y="4690543"/>
            <a:ext cx="8424936" cy="140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1612" b="36830"/>
          <a:stretch/>
        </p:blipFill>
        <p:spPr bwMode="auto">
          <a:xfrm>
            <a:off x="395536" y="2780928"/>
            <a:ext cx="842493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emb.cu.edu.tr/storage/anamenu_icerikleri/January2020/erasmu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3919" y="6105860"/>
            <a:ext cx="1320081" cy="75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101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ERASMUS</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204864"/>
            <a:ext cx="8640960" cy="418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emb.cu.edu.tr/storage/anamenu_icerikleri/January2020/erasmu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3919" y="6105860"/>
            <a:ext cx="1320081" cy="75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7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ERASMUS</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2680"/>
          <a:stretch/>
        </p:blipFill>
        <p:spPr bwMode="auto">
          <a:xfrm>
            <a:off x="301430" y="2204864"/>
            <a:ext cx="8442353" cy="26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4044"/>
          <a:stretch/>
        </p:blipFill>
        <p:spPr bwMode="auto">
          <a:xfrm>
            <a:off x="278815" y="5157192"/>
            <a:ext cx="8442353" cy="121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emb.cu.edu.tr/storage/anamenu_icerikleri/January2020/erasmu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3919" y="6105860"/>
            <a:ext cx="1320081" cy="75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2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ERASMUS</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18" name="Metin kutusu 17"/>
          <p:cNvSpPr txBox="1"/>
          <p:nvPr/>
        </p:nvSpPr>
        <p:spPr>
          <a:xfrm>
            <a:off x="251520" y="1916832"/>
            <a:ext cx="8640960" cy="2031325"/>
          </a:xfrm>
          <a:prstGeom prst="rect">
            <a:avLst/>
          </a:prstGeom>
          <a:noFill/>
        </p:spPr>
        <p:txBody>
          <a:bodyPr wrap="square" rtlCol="0">
            <a:spAutoFit/>
          </a:bodyPr>
          <a:lstStyle/>
          <a:p>
            <a:pPr lvl="0" algn="just"/>
            <a:r>
              <a:rPr lang="tr-TR" dirty="0"/>
              <a:t>	Bölümümüz ERASMUS+ programı sayesinde her dönem Almanya, Polonya ve Romanya’ya 10 öğrenci göndermektedir.</a:t>
            </a:r>
          </a:p>
          <a:p>
            <a:pPr lvl="0" algn="just"/>
            <a:r>
              <a:rPr lang="tr-TR" dirty="0"/>
              <a:t>	Almanya’da </a:t>
            </a:r>
            <a:r>
              <a:rPr lang="tr-TR" dirty="0" err="1"/>
              <a:t>Fachhochschule</a:t>
            </a:r>
            <a:r>
              <a:rPr lang="tr-TR" dirty="0"/>
              <a:t> </a:t>
            </a:r>
            <a:r>
              <a:rPr lang="tr-TR" dirty="0" err="1"/>
              <a:t>Flensburg</a:t>
            </a:r>
            <a:r>
              <a:rPr lang="tr-TR" dirty="0"/>
              <a:t> (dönem başına maksimum 4 öğrenci), Polonya’da Lodz University of </a:t>
            </a:r>
            <a:r>
              <a:rPr lang="tr-TR" dirty="0" err="1"/>
              <a:t>Technology</a:t>
            </a:r>
            <a:r>
              <a:rPr lang="tr-TR" dirty="0"/>
              <a:t>  (dönem başına maksimum 2 öğrenci) ve </a:t>
            </a:r>
            <a:r>
              <a:rPr lang="tr-TR" dirty="0" err="1"/>
              <a:t>Politechnika</a:t>
            </a:r>
            <a:r>
              <a:rPr lang="tr-TR" dirty="0"/>
              <a:t> </a:t>
            </a:r>
            <a:r>
              <a:rPr lang="tr-TR" dirty="0" err="1"/>
              <a:t>Bialostocka</a:t>
            </a:r>
            <a:r>
              <a:rPr lang="tr-TR" dirty="0"/>
              <a:t> (dönem başına maksimum 2 öğrenci), Romanya’da ise University </a:t>
            </a:r>
            <a:r>
              <a:rPr lang="tr-TR" dirty="0" err="1"/>
              <a:t>Politehnica</a:t>
            </a:r>
            <a:r>
              <a:rPr lang="tr-TR" dirty="0"/>
              <a:t> of </a:t>
            </a:r>
            <a:r>
              <a:rPr lang="tr-TR" dirty="0" err="1"/>
              <a:t>Bucharest</a:t>
            </a:r>
            <a:r>
              <a:rPr lang="tr-TR" dirty="0"/>
              <a:t> (dönem başına maksimum 2 öğrenci) ile ikili anlaşmalarımız mevcuttur.</a:t>
            </a:r>
          </a:p>
        </p:txBody>
      </p:sp>
      <p:pic>
        <p:nvPicPr>
          <p:cNvPr id="23" name="Resim 22" descr="Innovative Hochschule Flensburg"/>
          <p:cNvPicPr/>
          <p:nvPr/>
        </p:nvPicPr>
        <p:blipFill>
          <a:blip r:embed="rId5">
            <a:extLst>
              <a:ext uri="{28A0092B-C50C-407E-A947-70E740481C1C}">
                <a14:useLocalDpi xmlns:a14="http://schemas.microsoft.com/office/drawing/2010/main" val="0"/>
              </a:ext>
            </a:extLst>
          </a:blip>
          <a:srcRect/>
          <a:stretch>
            <a:fillRect/>
          </a:stretch>
        </p:blipFill>
        <p:spPr bwMode="auto">
          <a:xfrm>
            <a:off x="467544" y="3876305"/>
            <a:ext cx="1755775" cy="1287780"/>
          </a:xfrm>
          <a:prstGeom prst="rect">
            <a:avLst/>
          </a:prstGeom>
          <a:noFill/>
          <a:ln>
            <a:noFill/>
          </a:ln>
        </p:spPr>
      </p:pic>
      <p:pic>
        <p:nvPicPr>
          <p:cNvPr id="1034" name="Picture 10" descr="ind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3319" y="5404371"/>
            <a:ext cx="163195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Resim 24" descr="Politechnika Białostocka Çalışanları, Konumları, Eski Çalışanları | LinkedIn"/>
          <p:cNvPicPr/>
          <p:nvPr/>
        </p:nvPicPr>
        <p:blipFill>
          <a:blip r:embed="rId7">
            <a:extLst>
              <a:ext uri="{28A0092B-C50C-407E-A947-70E740481C1C}">
                <a14:useLocalDpi xmlns:a14="http://schemas.microsoft.com/office/drawing/2010/main" val="0"/>
              </a:ext>
            </a:extLst>
          </a:blip>
          <a:srcRect/>
          <a:stretch>
            <a:fillRect/>
          </a:stretch>
        </p:blipFill>
        <p:spPr bwMode="auto">
          <a:xfrm>
            <a:off x="7020272" y="5316900"/>
            <a:ext cx="1623695" cy="1389380"/>
          </a:xfrm>
          <a:prstGeom prst="rect">
            <a:avLst/>
          </a:prstGeom>
          <a:noFill/>
          <a:ln>
            <a:noFill/>
          </a:ln>
        </p:spPr>
      </p:pic>
      <p:pic>
        <p:nvPicPr>
          <p:cNvPr id="26" name="Resim 25" descr="Politehnica University of Bucharest - Wikipedia"/>
          <p:cNvPicPr/>
          <p:nvPr/>
        </p:nvPicPr>
        <p:blipFill>
          <a:blip r:embed="rId8">
            <a:extLst>
              <a:ext uri="{28A0092B-C50C-407E-A947-70E740481C1C}">
                <a14:useLocalDpi xmlns:a14="http://schemas.microsoft.com/office/drawing/2010/main" val="0"/>
              </a:ext>
            </a:extLst>
          </a:blip>
          <a:srcRect/>
          <a:stretch>
            <a:fillRect/>
          </a:stretch>
        </p:blipFill>
        <p:spPr bwMode="auto">
          <a:xfrm>
            <a:off x="4283968" y="4293096"/>
            <a:ext cx="1798955" cy="1235710"/>
          </a:xfrm>
          <a:prstGeom prst="rect">
            <a:avLst/>
          </a:prstGeom>
          <a:noFill/>
          <a:ln>
            <a:noFill/>
          </a:ln>
        </p:spPr>
      </p:pic>
    </p:spTree>
    <p:extLst>
      <p:ext uri="{BB962C8B-B14F-4D97-AF65-F5344CB8AC3E}">
        <p14:creationId xmlns:p14="http://schemas.microsoft.com/office/powerpoint/2010/main" val="372116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FARABİ</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7170" name="Picture 2" descr="http://emb.cu.edu.tr/storage/anamenu_icerikleri/January2020/farabi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6" t="1698" r="15510"/>
          <a:stretch/>
        </p:blipFill>
        <p:spPr bwMode="auto">
          <a:xfrm>
            <a:off x="7178957" y="5448622"/>
            <a:ext cx="1984014" cy="14093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589" y="3212976"/>
            <a:ext cx="789622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589" y="1988840"/>
            <a:ext cx="78390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588" y="4293096"/>
            <a:ext cx="78962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98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FARABİ</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7170" name="Picture 2" descr="http://emb.cu.edu.tr/storage/anamenu_icerikleri/January2020/farabi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6" t="1698" r="15510"/>
          <a:stretch/>
        </p:blipFill>
        <p:spPr bwMode="auto">
          <a:xfrm>
            <a:off x="7159986" y="5448622"/>
            <a:ext cx="1984014" cy="140937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39" y="2132856"/>
            <a:ext cx="844497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5047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40768"/>
            <a:ext cx="9144000" cy="576064"/>
          </a:xfrm>
        </p:spPr>
        <p:txBody>
          <a:bodyPr>
            <a:noAutofit/>
          </a:bodyPr>
          <a:lstStyle/>
          <a:p>
            <a:pPr marL="0" indent="0" algn="ctr">
              <a:buNone/>
            </a:pPr>
            <a:r>
              <a:rPr lang="tr-TR" sz="2900" dirty="0">
                <a:solidFill>
                  <a:srgbClr val="FF0000"/>
                </a:solidFill>
              </a:rPr>
              <a:t>MEVLANA</a:t>
            </a:r>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132856"/>
            <a:ext cx="856895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717032"/>
            <a:ext cx="8568952" cy="133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descr="http://emb.cu.edu.tr/storage/anamenu_icerikleri/January2020/mevlana1.jpg"/>
          <p:cNvPicPr>
            <a:picLocks noChangeAspect="1" noChangeArrowheads="1"/>
          </p:cNvPicPr>
          <p:nvPr/>
        </p:nvPicPr>
        <p:blipFill rotWithShape="1">
          <a:blip r:embed="rId7">
            <a:extLst>
              <a:ext uri="{28A0092B-C50C-407E-A947-70E740481C1C}">
                <a14:useLocalDpi xmlns:a14="http://schemas.microsoft.com/office/drawing/2010/main" val="0"/>
              </a:ext>
            </a:extLst>
          </a:blip>
          <a:srcRect l="25635" t="13612" r="24904" b="11562"/>
          <a:stretch/>
        </p:blipFill>
        <p:spPr bwMode="auto">
          <a:xfrm>
            <a:off x="7302070" y="5140327"/>
            <a:ext cx="1841930" cy="171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17"/>
          <p:cNvGrpSpPr>
            <a:grpSpLocks/>
          </p:cNvGrpSpPr>
          <p:nvPr/>
        </p:nvGrpSpPr>
        <p:grpSpPr bwMode="auto">
          <a:xfrm>
            <a:off x="2637701" y="2564904"/>
            <a:ext cx="6398795" cy="2952328"/>
            <a:chOff x="6332538" y="2220913"/>
            <a:chExt cx="2439987" cy="3895725"/>
          </a:xfrm>
        </p:grpSpPr>
        <p:grpSp>
          <p:nvGrpSpPr>
            <p:cNvPr id="6" name="Gruppe 47"/>
            <p:cNvGrpSpPr>
              <a:grpSpLocks/>
            </p:cNvGrpSpPr>
            <p:nvPr/>
          </p:nvGrpSpPr>
          <p:grpSpPr bwMode="auto">
            <a:xfrm>
              <a:off x="6332538" y="2220913"/>
              <a:ext cx="2439987" cy="3895725"/>
              <a:chOff x="6332538" y="2220913"/>
              <a:chExt cx="2439987" cy="3895725"/>
            </a:xfrm>
          </p:grpSpPr>
          <p:sp>
            <p:nvSpPr>
              <p:cNvPr id="8" name="Rektangel 30"/>
              <p:cNvSpPr>
                <a:spLocks noChangeArrowheads="1"/>
              </p:cNvSpPr>
              <p:nvPr/>
            </p:nvSpPr>
            <p:spPr bwMode="auto">
              <a:xfrm>
                <a:off x="6332538" y="2220913"/>
                <a:ext cx="2439987" cy="242887"/>
              </a:xfrm>
              <a:prstGeom prst="rect">
                <a:avLst/>
              </a:prstGeom>
              <a:gradFill rotWithShape="1">
                <a:gsLst>
                  <a:gs pos="0">
                    <a:srgbClr val="002060"/>
                  </a:gs>
                  <a:gs pos="100000">
                    <a:srgbClr val="1F88C8"/>
                  </a:gs>
                </a:gsLst>
                <a:lin ang="16200000"/>
              </a:gradFill>
              <a:ln w="9525">
                <a:solidFill>
                  <a:srgbClr val="227088"/>
                </a:solidFill>
                <a:miter lim="800000"/>
                <a:headEnd/>
                <a:tailEnd/>
              </a:ln>
              <a:effectLst>
                <a:outerShdw blurRad="63500" dist="23000" dir="5400000" rotWithShape="0">
                  <a:srgbClr val="000000">
                    <a:alpha val="34998"/>
                  </a:srgbClr>
                </a:outerShdw>
              </a:effectLst>
            </p:spPr>
            <p:txBody>
              <a:bodyPr anchor="ctr"/>
              <a:lstStyle/>
              <a:p>
                <a:pPr indent="-342900" algn="ctr" defTabSz="914400">
                  <a:buFont typeface="Calibri" pitchFamily="34" charset="0"/>
                  <a:buAutoNum type="arabicPeriod"/>
                  <a:defRPr/>
                </a:pPr>
                <a:endParaRPr lang="en-US" sz="1400" b="1" noProof="1">
                  <a:solidFill>
                    <a:srgbClr val="FFFFFF"/>
                  </a:solidFill>
                  <a:latin typeface="Arial" pitchFamily="34" charset="0"/>
                </a:endParaRPr>
              </a:p>
            </p:txBody>
          </p:sp>
          <p:sp>
            <p:nvSpPr>
              <p:cNvPr id="9" name="Rektangel 31"/>
              <p:cNvSpPr>
                <a:spLocks noChangeArrowheads="1"/>
              </p:cNvSpPr>
              <p:nvPr/>
            </p:nvSpPr>
            <p:spPr bwMode="auto">
              <a:xfrm>
                <a:off x="6332538" y="2514600"/>
                <a:ext cx="2432050" cy="3602038"/>
              </a:xfrm>
              <a:prstGeom prst="rect">
                <a:avLst/>
              </a:prstGeom>
              <a:gradFill rotWithShape="1">
                <a:gsLst>
                  <a:gs pos="0">
                    <a:srgbClr val="E6E6E6"/>
                  </a:gs>
                  <a:gs pos="49001">
                    <a:srgbClr val="FFFFFF"/>
                  </a:gs>
                  <a:gs pos="100000">
                    <a:srgbClr val="FFFFFF"/>
                  </a:gs>
                </a:gsLst>
                <a:lin ang="16200000"/>
              </a:gradFill>
              <a:ln w="9525">
                <a:solidFill>
                  <a:srgbClr val="E1E1E1"/>
                </a:solid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rgbClr val="FFFFFF"/>
                  </a:solidFill>
                  <a:latin typeface="Arial" pitchFamily="34" charset="0"/>
                  <a:cs typeface="ＭＳ Ｐゴシック" charset="-128"/>
                </a:endParaRPr>
              </a:p>
            </p:txBody>
          </p:sp>
          <p:sp>
            <p:nvSpPr>
              <p:cNvPr id="10" name="Rectangle 5"/>
              <p:cNvSpPr txBox="1">
                <a:spLocks noChangeArrowheads="1"/>
              </p:cNvSpPr>
              <p:nvPr/>
            </p:nvSpPr>
            <p:spPr bwMode="gray">
              <a:xfrm>
                <a:off x="6410325" y="2273300"/>
                <a:ext cx="1833563" cy="153988"/>
              </a:xfrm>
              <a:prstGeom prst="rect">
                <a:avLst/>
              </a:prstGeom>
              <a:noFill/>
              <a:ln w="9525">
                <a:noFill/>
                <a:miter lim="800000"/>
                <a:headEnd/>
                <a:tailEnd/>
              </a:ln>
            </p:spPr>
            <p:txBody>
              <a:bodyPr lIns="0" rIns="0" anchor="ctr"/>
              <a:lstStyle/>
              <a:p>
                <a:pPr defTabSz="914400" eaLnBrk="0" hangingPunct="0">
                  <a:lnSpc>
                    <a:spcPct val="95000"/>
                  </a:lnSpc>
                </a:pPr>
                <a:r>
                  <a:rPr lang="tr-TR" sz="1200" b="1" dirty="0">
                    <a:solidFill>
                      <a:schemeClr val="tx2"/>
                    </a:solidFill>
                  </a:rPr>
                  <a:t>…..</a:t>
                </a:r>
                <a:endParaRPr lang="en-US" sz="1200" b="1" dirty="0">
                  <a:solidFill>
                    <a:schemeClr val="tx2"/>
                  </a:solidFill>
                  <a:cs typeface="Arial" charset="0"/>
                </a:endParaRPr>
              </a:p>
            </p:txBody>
          </p:sp>
        </p:grpSp>
        <p:sp>
          <p:nvSpPr>
            <p:cNvPr id="7" name="Tekstboks 27"/>
            <p:cNvSpPr txBox="1">
              <a:spLocks noChangeArrowheads="1"/>
            </p:cNvSpPr>
            <p:nvPr/>
          </p:nvSpPr>
          <p:spPr bwMode="auto">
            <a:xfrm>
              <a:off x="6540500" y="2613025"/>
              <a:ext cx="1935163" cy="240690"/>
            </a:xfrm>
            <a:prstGeom prst="rect">
              <a:avLst/>
            </a:prstGeom>
            <a:noFill/>
            <a:ln w="9525">
              <a:noFill/>
              <a:miter lim="800000"/>
              <a:headEnd/>
              <a:tailEnd/>
            </a:ln>
          </p:spPr>
          <p:txBody>
            <a:bodyPr>
              <a:spAutoFit/>
            </a:bodyPr>
            <a:lstStyle/>
            <a:p>
              <a:endParaRPr lang="da-DK" sz="1100" dirty="0">
                <a:cs typeface="Arial" charset="0"/>
              </a:endParaRPr>
            </a:p>
          </p:txBody>
        </p:sp>
      </p:grpSp>
      <p:graphicFrame>
        <p:nvGraphicFramePr>
          <p:cNvPr id="11" name="İçerik Yer Tutucusu 3"/>
          <p:cNvGraphicFramePr>
            <a:graphicFrameLocks noGrp="1"/>
          </p:cNvGraphicFramePr>
          <p:nvPr>
            <p:ph idx="4294967295"/>
            <p:extLst>
              <p:ext uri="{D42A27DB-BD31-4B8C-83A1-F6EECF244321}">
                <p14:modId xmlns:p14="http://schemas.microsoft.com/office/powerpoint/2010/main" val="3735738442"/>
              </p:ext>
            </p:extLst>
          </p:nvPr>
        </p:nvGraphicFramePr>
        <p:xfrm>
          <a:off x="2925733" y="2924944"/>
          <a:ext cx="5822731" cy="2160240"/>
        </p:xfrm>
        <a:graphic>
          <a:graphicData uri="http://schemas.openxmlformats.org/drawingml/2006/table">
            <a:tbl>
              <a:tblPr/>
              <a:tblGrid>
                <a:gridCol w="2424521">
                  <a:extLst>
                    <a:ext uri="{9D8B030D-6E8A-4147-A177-3AD203B41FA5}">
                      <a16:colId xmlns:a16="http://schemas.microsoft.com/office/drawing/2014/main" val="19831497"/>
                    </a:ext>
                  </a:extLst>
                </a:gridCol>
                <a:gridCol w="3398210">
                  <a:extLst>
                    <a:ext uri="{9D8B030D-6E8A-4147-A177-3AD203B41FA5}">
                      <a16:colId xmlns:a16="http://schemas.microsoft.com/office/drawing/2014/main" val="1678657088"/>
                    </a:ext>
                  </a:extLst>
                </a:gridCol>
              </a:tblGrid>
              <a:tr h="430653">
                <a:tc>
                  <a:txBody>
                    <a:bodyPr/>
                    <a:lstStyle/>
                    <a:p>
                      <a:pPr algn="just"/>
                      <a:r>
                        <a:rPr lang="tr-TR" sz="1600" b="0" dirty="0">
                          <a:effectLst/>
                          <a:latin typeface="Verdana" panose="020B0604030504040204" pitchFamily="34" charset="0"/>
                        </a:rPr>
                        <a:t>Kuruluş Yılı</a:t>
                      </a:r>
                      <a:endParaRPr lang="tr-TR" sz="1600" b="0" dirty="0">
                        <a:effectLst/>
                      </a:endParaRPr>
                    </a:p>
                  </a:txBody>
                  <a:tcPr marL="68580" marR="68580" marT="0" marB="0">
                    <a:lnL>
                      <a:noFill/>
                    </a:lnL>
                    <a:lnR>
                      <a:noFill/>
                    </a:lnR>
                    <a:lnT>
                      <a:noFill/>
                    </a:lnT>
                    <a:lnB>
                      <a:noFill/>
                    </a:lnB>
                    <a:solidFill>
                      <a:srgbClr val="D9D9D9"/>
                    </a:solidFill>
                  </a:tcPr>
                </a:tc>
                <a:tc>
                  <a:txBody>
                    <a:bodyPr/>
                    <a:lstStyle/>
                    <a:p>
                      <a:pPr algn="just"/>
                      <a:r>
                        <a:rPr lang="tr-TR" sz="1600" b="0" dirty="0">
                          <a:effectLst/>
                          <a:latin typeface="Verdana" panose="020B0604030504040204" pitchFamily="34" charset="0"/>
                        </a:rPr>
                        <a:t>1992</a:t>
                      </a:r>
                      <a:endParaRPr lang="tr-TR" sz="1600" b="0" dirty="0">
                        <a:effectLst/>
                      </a:endParaRPr>
                    </a:p>
                  </a:txBody>
                  <a:tcPr marL="68580" marR="68580" marT="0" marB="0">
                    <a:lnL>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F1F1"/>
                    </a:solidFill>
                  </a:tcPr>
                </a:tc>
                <a:extLst>
                  <a:ext uri="{0D108BD9-81ED-4DB2-BD59-A6C34878D82A}">
                    <a16:rowId xmlns:a16="http://schemas.microsoft.com/office/drawing/2014/main" val="1565668120"/>
                  </a:ext>
                </a:extLst>
              </a:tr>
              <a:tr h="432397">
                <a:tc>
                  <a:txBody>
                    <a:bodyPr/>
                    <a:lstStyle/>
                    <a:p>
                      <a:pPr algn="just"/>
                      <a:r>
                        <a:rPr lang="tr-TR" sz="1600" b="0" dirty="0">
                          <a:effectLst/>
                          <a:latin typeface="Verdana" panose="020B0604030504040204" pitchFamily="34" charset="0"/>
                        </a:rPr>
                        <a:t>Eğitime Başlama Yılı</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solidFill>
                      <a:srgbClr val="D9D9D9"/>
                    </a:solidFill>
                  </a:tcPr>
                </a:tc>
                <a:tc>
                  <a:txBody>
                    <a:bodyPr/>
                    <a:lstStyle/>
                    <a:p>
                      <a:pPr algn="just"/>
                      <a:r>
                        <a:rPr lang="tr-TR" sz="1600" b="0" dirty="0">
                          <a:effectLst/>
                          <a:latin typeface="Verdana" panose="020B0604030504040204" pitchFamily="34" charset="0"/>
                        </a:rPr>
                        <a:t>1993</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F1F1"/>
                    </a:solidFill>
                  </a:tcPr>
                </a:tc>
                <a:extLst>
                  <a:ext uri="{0D108BD9-81ED-4DB2-BD59-A6C34878D82A}">
                    <a16:rowId xmlns:a16="http://schemas.microsoft.com/office/drawing/2014/main" val="1188692337"/>
                  </a:ext>
                </a:extLst>
              </a:tr>
              <a:tr h="432397">
                <a:tc>
                  <a:txBody>
                    <a:bodyPr/>
                    <a:lstStyle/>
                    <a:p>
                      <a:pPr algn="just"/>
                      <a:r>
                        <a:rPr lang="tr-TR" sz="1600" b="0" dirty="0">
                          <a:effectLst/>
                          <a:latin typeface="Verdana" panose="020B0604030504040204" pitchFamily="34" charset="0"/>
                        </a:rPr>
                        <a:t>İlk Mezuniyet Yılı</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9D9D9"/>
                    </a:solidFill>
                  </a:tcPr>
                </a:tc>
                <a:tc>
                  <a:txBody>
                    <a:bodyPr/>
                    <a:lstStyle/>
                    <a:p>
                      <a:pPr algn="just"/>
                      <a:r>
                        <a:rPr lang="tr-TR" sz="1600" b="0" dirty="0">
                          <a:effectLst/>
                          <a:latin typeface="Verdana" panose="020B0604030504040204" pitchFamily="34" charset="0"/>
                        </a:rPr>
                        <a:t>1997</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F1F1"/>
                    </a:solidFill>
                  </a:tcPr>
                </a:tc>
                <a:extLst>
                  <a:ext uri="{0D108BD9-81ED-4DB2-BD59-A6C34878D82A}">
                    <a16:rowId xmlns:a16="http://schemas.microsoft.com/office/drawing/2014/main" val="3424512907"/>
                  </a:ext>
                </a:extLst>
              </a:tr>
              <a:tr h="864793">
                <a:tc>
                  <a:txBody>
                    <a:bodyPr/>
                    <a:lstStyle/>
                    <a:p>
                      <a:pPr algn="just"/>
                      <a:r>
                        <a:rPr lang="tr-TR" sz="1600" b="0" dirty="0">
                          <a:effectLst/>
                          <a:latin typeface="Verdana" panose="020B0604030504040204" pitchFamily="34" charset="0"/>
                        </a:rPr>
                        <a:t>Eğitim Programları</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9D9D9"/>
                    </a:solidFill>
                  </a:tcPr>
                </a:tc>
                <a:tc>
                  <a:txBody>
                    <a:bodyPr/>
                    <a:lstStyle/>
                    <a:p>
                      <a:pPr algn="just"/>
                      <a:r>
                        <a:rPr lang="tr-TR" sz="1600" b="0" dirty="0">
                          <a:effectLst/>
                          <a:latin typeface="Verdana" panose="020B0604030504040204" pitchFamily="34" charset="0"/>
                        </a:rPr>
                        <a:t>Lisans, Yüksek Lisans, Doktora</a:t>
                      </a:r>
                      <a:endParaRPr lang="tr-TR" sz="1600" b="0" dirty="0">
                        <a:effectLst/>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F1F1"/>
                    </a:solidFill>
                  </a:tcPr>
                </a:tc>
                <a:extLst>
                  <a:ext uri="{0D108BD9-81ED-4DB2-BD59-A6C34878D82A}">
                    <a16:rowId xmlns:a16="http://schemas.microsoft.com/office/drawing/2014/main" val="2128544437"/>
                  </a:ext>
                </a:extLst>
              </a:tr>
            </a:tbl>
          </a:graphicData>
        </a:graphic>
      </p:graphicFrame>
      <p:pic>
        <p:nvPicPr>
          <p:cNvPr id="12" name="Picture 4" descr="http://emb.cu.edu.tr/tr/belgeler/BolumFoto/bolumi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262411"/>
            <a:ext cx="2592288" cy="34708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çukurova üniversitesi mühendislik fakültesi amblem ile ilgili görsel sonucu">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14" name="1 Başlık"/>
          <p:cNvSpPr txBox="1">
            <a:spLocks/>
          </p:cNvSpPr>
          <p:nvPr/>
        </p:nvSpPr>
        <p:spPr>
          <a:xfrm>
            <a:off x="2905544" y="1666524"/>
            <a:ext cx="5472608" cy="507497"/>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3200" dirty="0">
                <a:solidFill>
                  <a:srgbClr val="FF0000"/>
                </a:solidFill>
              </a:rPr>
              <a:t>Tarihçe</a:t>
            </a:r>
          </a:p>
        </p:txBody>
      </p:sp>
    </p:spTree>
    <p:extLst>
      <p:ext uri="{BB962C8B-B14F-4D97-AF65-F5344CB8AC3E}">
        <p14:creationId xmlns:p14="http://schemas.microsoft.com/office/powerpoint/2010/main" val="23042453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0808"/>
            <a:ext cx="9144000" cy="576064"/>
          </a:xfrm>
        </p:spPr>
        <p:txBody>
          <a:bodyPr>
            <a:noAutofit/>
          </a:bodyPr>
          <a:lstStyle/>
          <a:p>
            <a:pPr marL="0" indent="0" algn="ctr">
              <a:buNone/>
            </a:pPr>
            <a:r>
              <a:rPr lang="tr-TR" sz="2900" dirty="0">
                <a:solidFill>
                  <a:srgbClr val="FF0000"/>
                </a:solidFill>
              </a:rPr>
              <a:t>Endüstride Uygulamalı Mühendislik Eğitimi (EUME)</a:t>
            </a:r>
          </a:p>
        </p:txBody>
      </p:sp>
      <p:sp>
        <p:nvSpPr>
          <p:cNvPr id="3" name="Content Placeholder 2"/>
          <p:cNvSpPr>
            <a:spLocks noGrp="1"/>
          </p:cNvSpPr>
          <p:nvPr>
            <p:ph idx="4294967295"/>
          </p:nvPr>
        </p:nvSpPr>
        <p:spPr>
          <a:xfrm>
            <a:off x="179512" y="2695600"/>
            <a:ext cx="8712968" cy="3397696"/>
          </a:xfrm>
          <a:prstGeom prst="rect">
            <a:avLst/>
          </a:prstGeom>
        </p:spPr>
        <p:txBody>
          <a:bodyPr>
            <a:normAutofit/>
          </a:bodyPr>
          <a:lstStyle/>
          <a:p>
            <a:pPr algn="just">
              <a:buFont typeface="Georgia" panose="02040502050405020303" pitchFamily="18" charset="0"/>
              <a:buChar char="-"/>
            </a:pPr>
            <a:r>
              <a:rPr lang="tr-TR" dirty="0"/>
              <a:t> Dördüncü sınıf öğrencileri bahar dönemi süresince haftanın 5 günü staj yapmaktadır.</a:t>
            </a:r>
          </a:p>
          <a:p>
            <a:pPr algn="just">
              <a:buFont typeface="Georgia" panose="02040502050405020303" pitchFamily="18" charset="0"/>
              <a:buChar char="-"/>
            </a:pPr>
            <a:r>
              <a:rPr lang="tr-TR" dirty="0"/>
              <a:t> Bu staj bazı koşulları sağlamak şartıyla Türkiye’nin her yerindeki şirketlerde yapılabilmektedir.</a:t>
            </a:r>
          </a:p>
          <a:p>
            <a:pPr algn="just">
              <a:buFont typeface="Georgia" panose="02040502050405020303" pitchFamily="18" charset="0"/>
              <a:buChar char="-"/>
            </a:pPr>
            <a:r>
              <a:rPr lang="tr-TR" dirty="0"/>
              <a:t> 2020-2021 bahar döneminde Türkiye Genelinde 44 farklı şirkete yerleştirilmiştir.</a:t>
            </a:r>
          </a:p>
          <a:p>
            <a:pPr algn="just">
              <a:buFont typeface="Georgia" panose="02040502050405020303" pitchFamily="18" charset="0"/>
              <a:buChar char="-"/>
            </a:pPr>
            <a:r>
              <a:rPr lang="tr-TR" dirty="0"/>
              <a:t> 2021-2022 bahar döneminde Türkiye Genelinde 54 farklı şirkete yerleştirilmiştir.</a:t>
            </a:r>
          </a:p>
          <a:p>
            <a:endParaRPr lang="tr-TR" dirty="0"/>
          </a:p>
        </p:txBody>
      </p:sp>
      <p:pic>
        <p:nvPicPr>
          <p:cNvPr id="5"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1363597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9512" y="1826377"/>
            <a:ext cx="8740104" cy="522503"/>
          </a:xfrm>
          <a:prstGeom prst="rect">
            <a:avLst/>
          </a:prstGeom>
        </p:spPr>
        <p:txBody>
          <a:bodyPr/>
          <a:lstStyle/>
          <a:p>
            <a:r>
              <a:rPr lang="tr-TR" dirty="0"/>
              <a:t>Anlaşmalı şirketlerimizden bazıları:</a:t>
            </a:r>
          </a:p>
          <a:p>
            <a:endParaRPr lang="tr-TR" dirty="0"/>
          </a:p>
          <a:p>
            <a:endParaRPr lang="tr-TR" dirty="0"/>
          </a:p>
          <a:p>
            <a:endParaRPr lang="tr-T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732" y="4541951"/>
            <a:ext cx="2245276" cy="1387431"/>
          </a:xfrm>
          <a:prstGeom prst="rect">
            <a:avLst/>
          </a:prstGeom>
          <a:ln w="38100">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53" y="4005064"/>
            <a:ext cx="2072150" cy="1151589"/>
          </a:xfrm>
          <a:prstGeom prst="rect">
            <a:avLst/>
          </a:prstGeom>
          <a:ln w="38100">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288" y="2058460"/>
            <a:ext cx="1613176" cy="1377949"/>
          </a:xfrm>
          <a:prstGeom prst="rect">
            <a:avLst/>
          </a:prstGeom>
          <a:ln w="38100">
            <a:solidFill>
              <a:schemeClr val="tx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352" y="2292812"/>
            <a:ext cx="2345432" cy="1079391"/>
          </a:xfrm>
          <a:prstGeom prst="rect">
            <a:avLst/>
          </a:prstGeom>
          <a:ln w="38100">
            <a:solidFill>
              <a:schemeClr val="tx1"/>
            </a:solidFill>
          </a:ln>
        </p:spPr>
      </p:pic>
      <p:sp>
        <p:nvSpPr>
          <p:cNvPr id="12" name="Title 1"/>
          <p:cNvSpPr>
            <a:spLocks noGrp="1"/>
          </p:cNvSpPr>
          <p:nvPr>
            <p:ph type="title"/>
          </p:nvPr>
        </p:nvSpPr>
        <p:spPr>
          <a:xfrm>
            <a:off x="0" y="1196752"/>
            <a:ext cx="9144000" cy="576064"/>
          </a:xfrm>
        </p:spPr>
        <p:txBody>
          <a:bodyPr>
            <a:noAutofit/>
          </a:bodyPr>
          <a:lstStyle/>
          <a:p>
            <a:pPr marL="0" indent="0" algn="ctr">
              <a:buNone/>
            </a:pPr>
            <a:r>
              <a:rPr lang="tr-TR" sz="2900" dirty="0">
                <a:solidFill>
                  <a:srgbClr val="FF0000"/>
                </a:solidFill>
              </a:rPr>
              <a:t>Endüstride Uygulamalı Mühendislik Eğitimi (EUME)</a:t>
            </a:r>
          </a:p>
        </p:txBody>
      </p:sp>
      <p:pic>
        <p:nvPicPr>
          <p:cNvPr id="13" name="Picture 2" descr="çukurova üniversitesi mühendislik fakültesi amblem ile ilgili görsel sonucu">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1024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1592" y="2564653"/>
            <a:ext cx="2781300" cy="4286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784" y="3598178"/>
            <a:ext cx="2364458" cy="124727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552" y="5845946"/>
            <a:ext cx="2304256" cy="5760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4048" y="5085184"/>
            <a:ext cx="1314450" cy="1628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r="14728" b="-8146"/>
          <a:stretch/>
        </p:blipFill>
        <p:spPr bwMode="auto">
          <a:xfrm>
            <a:off x="6681667" y="6170961"/>
            <a:ext cx="2354829" cy="542998"/>
          </a:xfrm>
          <a:prstGeom prst="rect">
            <a:avLst/>
          </a:prstGeom>
          <a:solidFill>
            <a:schemeClr val="tx1"/>
          </a:solidFill>
          <a:ln>
            <a:noFill/>
          </a:ln>
          <a:effectLst/>
        </p:spPr>
      </p:pic>
      <p:pic>
        <p:nvPicPr>
          <p:cNvPr id="1024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832" y="5235667"/>
            <a:ext cx="1465548" cy="1478292"/>
          </a:xfrm>
          <a:prstGeom prst="rect">
            <a:avLst/>
          </a:prstGeom>
          <a:solidFill>
            <a:schemeClr val="tx1"/>
          </a:solidFill>
          <a:ln>
            <a:noFill/>
          </a:ln>
          <a:effectLst/>
        </p:spPr>
      </p:pic>
      <p:pic>
        <p:nvPicPr>
          <p:cNvPr id="1024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23267" y="3537644"/>
            <a:ext cx="1845077" cy="934839"/>
          </a:xfrm>
          <a:prstGeom prst="rect">
            <a:avLst/>
          </a:prstGeom>
          <a:solidFill>
            <a:schemeClr val="tx1"/>
          </a:solidFill>
          <a:ln>
            <a:noFill/>
          </a:ln>
          <a:effectLst/>
        </p:spPr>
      </p:pic>
    </p:spTree>
    <p:extLst>
      <p:ext uri="{BB962C8B-B14F-4D97-AF65-F5344CB8AC3E}">
        <p14:creationId xmlns:p14="http://schemas.microsoft.com/office/powerpoint/2010/main" val="30297764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1196752"/>
            <a:ext cx="9144000" cy="576064"/>
          </a:xfrm>
        </p:spPr>
        <p:txBody>
          <a:bodyPr>
            <a:noAutofit/>
          </a:bodyPr>
          <a:lstStyle/>
          <a:p>
            <a:pPr marL="0" indent="0" algn="ctr">
              <a:buNone/>
            </a:pPr>
            <a:r>
              <a:rPr lang="tr-TR" sz="2900" dirty="0">
                <a:solidFill>
                  <a:srgbClr val="FF0000"/>
                </a:solidFill>
              </a:rPr>
              <a:t>Endüstride Uygulamalı Mühendislik Eğitimi (EUME)</a:t>
            </a:r>
          </a:p>
        </p:txBody>
      </p:sp>
      <p:pic>
        <p:nvPicPr>
          <p:cNvPr id="13"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1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2" y="1916832"/>
            <a:ext cx="792089" cy="644161"/>
          </a:xfrm>
          <a:prstGeom prst="rect">
            <a:avLst/>
          </a:prstGeom>
          <a:ln w="38100">
            <a:solidFill>
              <a:schemeClr val="tx1"/>
            </a:solidFill>
          </a:ln>
        </p:spPr>
      </p:pic>
      <p:pic>
        <p:nvPicPr>
          <p:cNvPr id="7" name="Content Placeholder 4"/>
          <p:cNvPicPr>
            <a:picLocks noGrp="1" noChangeAspect="1"/>
          </p:cNvPicPr>
          <p:nvPr>
            <p:ph idx="4294967295"/>
          </p:nvPr>
        </p:nvPicPr>
        <p:blipFill>
          <a:blip r:embed="rId6"/>
          <a:stretch>
            <a:fillRect/>
          </a:stretch>
        </p:blipFill>
        <p:spPr>
          <a:xfrm>
            <a:off x="1111399" y="1916832"/>
            <a:ext cx="876667" cy="705851"/>
          </a:xfrm>
          <a:prstGeom prst="rect">
            <a:avLst/>
          </a:prstGeom>
          <a:ln w="38100">
            <a:solidFill>
              <a:schemeClr val="tx1"/>
            </a:solidFill>
          </a:ln>
        </p:spPr>
      </p:pic>
      <p:pic>
        <p:nvPicPr>
          <p:cNvPr id="8"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9388" y="1980742"/>
            <a:ext cx="1330656" cy="790566"/>
          </a:xfrm>
          <a:prstGeom prst="rect">
            <a:avLst/>
          </a:prstGeom>
          <a:ln w="38100">
            <a:solidFill>
              <a:schemeClr val="tx1"/>
            </a:solidFill>
          </a:ln>
        </p:spPr>
      </p:pic>
      <p:pic>
        <p:nvPicPr>
          <p:cNvPr id="9"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5111" y="2868530"/>
            <a:ext cx="750124" cy="785755"/>
          </a:xfrm>
          <a:prstGeom prst="rect">
            <a:avLst/>
          </a:prstGeom>
          <a:ln w="38100">
            <a:solidFill>
              <a:schemeClr val="tx1"/>
            </a:solidFill>
          </a:ln>
        </p:spPr>
      </p:pic>
      <p:pic>
        <p:nvPicPr>
          <p:cNvPr id="10"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927" y="2780928"/>
            <a:ext cx="1056697" cy="868840"/>
          </a:xfrm>
          <a:prstGeom prst="rect">
            <a:avLst/>
          </a:prstGeom>
          <a:ln w="38100">
            <a:solidFill>
              <a:schemeClr val="tx1"/>
            </a:solidFill>
          </a:ln>
        </p:spPr>
      </p:pic>
      <p:pic>
        <p:nvPicPr>
          <p:cNvPr id="11"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5896" y="2996952"/>
            <a:ext cx="1362516" cy="699324"/>
          </a:xfrm>
          <a:prstGeom prst="rect">
            <a:avLst/>
          </a:prstGeom>
          <a:ln w="38100">
            <a:solidFill>
              <a:schemeClr val="tx1"/>
            </a:solidFill>
          </a:ln>
        </p:spPr>
      </p:pic>
      <p:pic>
        <p:nvPicPr>
          <p:cNvPr id="17"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1961" y="1924550"/>
            <a:ext cx="1152128" cy="867193"/>
          </a:xfrm>
          <a:prstGeom prst="rect">
            <a:avLst/>
          </a:prstGeom>
          <a:ln w="38100">
            <a:solidFill>
              <a:schemeClr val="tx1"/>
            </a:solidFill>
          </a:ln>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461" y="3861048"/>
            <a:ext cx="1211493" cy="74293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3683" y="1867112"/>
            <a:ext cx="2241798" cy="78462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2245" y="3043874"/>
            <a:ext cx="1935287" cy="74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92" y="5419701"/>
            <a:ext cx="1347190" cy="134719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27324" y="2821980"/>
            <a:ext cx="1731610" cy="96072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5696" y="3761602"/>
            <a:ext cx="924434" cy="92443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04048" y="3933056"/>
            <a:ext cx="1195251" cy="119525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19">
            <a:extLst>
              <a:ext uri="{28A0092B-C50C-407E-A947-70E740481C1C}">
                <a14:useLocalDpi xmlns:a14="http://schemas.microsoft.com/office/drawing/2010/main" val="0"/>
              </a:ext>
            </a:extLst>
          </a:blip>
          <a:srcRect t="23927" b="31758"/>
          <a:stretch/>
        </p:blipFill>
        <p:spPr bwMode="auto">
          <a:xfrm>
            <a:off x="6393073" y="3938518"/>
            <a:ext cx="1287587" cy="57060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80173" y="5402367"/>
            <a:ext cx="2841104" cy="5469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79985" y="3933056"/>
            <a:ext cx="1096535" cy="109653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12605" y="5311906"/>
            <a:ext cx="1287587" cy="12875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52317" y="4743296"/>
            <a:ext cx="1072011" cy="107201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77737" y="6093296"/>
            <a:ext cx="1554103" cy="69379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67744" y="3004034"/>
            <a:ext cx="1236196" cy="59704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04769" y="6072231"/>
            <a:ext cx="1556767" cy="6691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03848" y="3810454"/>
            <a:ext cx="1517441" cy="6689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67619" y="1916832"/>
            <a:ext cx="1024538" cy="10245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rotWithShape="1">
          <a:blip r:embed="rId29">
            <a:extLst>
              <a:ext uri="{28A0092B-C50C-407E-A947-70E740481C1C}">
                <a14:useLocalDpi xmlns:a14="http://schemas.microsoft.com/office/drawing/2010/main" val="0"/>
              </a:ext>
            </a:extLst>
          </a:blip>
          <a:srcRect t="28472" b="32661"/>
          <a:stretch/>
        </p:blipFill>
        <p:spPr bwMode="auto">
          <a:xfrm>
            <a:off x="2987824" y="4581128"/>
            <a:ext cx="1757958" cy="68326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16216" y="6047572"/>
            <a:ext cx="2476500" cy="7429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rotWithShape="1">
          <a:blip r:embed="rId31">
            <a:extLst>
              <a:ext uri="{28A0092B-C50C-407E-A947-70E740481C1C}">
                <a14:useLocalDpi xmlns:a14="http://schemas.microsoft.com/office/drawing/2010/main" val="0"/>
              </a:ext>
            </a:extLst>
          </a:blip>
          <a:srcRect t="25737" b="33722"/>
          <a:stretch/>
        </p:blipFill>
        <p:spPr bwMode="auto">
          <a:xfrm>
            <a:off x="7643879" y="5218336"/>
            <a:ext cx="1465365" cy="59407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0538" y="4786858"/>
            <a:ext cx="2377246" cy="5143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529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03848" y="0"/>
            <a:ext cx="5976664" cy="2132856"/>
          </a:xfrm>
        </p:spPr>
        <p:txBody>
          <a:bodyPr/>
          <a:lstStyle/>
          <a:p>
            <a:pPr marL="0" indent="0" algn="ctr">
              <a:buNone/>
            </a:pPr>
            <a:r>
              <a:rPr lang="tr-TR" sz="4400" dirty="0"/>
              <a:t>Çukurova Üniversitesi Endüstri Mühendisliği Mezunlar Derneği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6"/>
            <a:ext cx="30861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aşlık 1"/>
          <p:cNvSpPr txBox="1">
            <a:spLocks/>
          </p:cNvSpPr>
          <p:nvPr/>
        </p:nvSpPr>
        <p:spPr>
          <a:xfrm>
            <a:off x="266378" y="4806280"/>
            <a:ext cx="8496943"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a:effectLst/>
              </a:rPr>
              <a:t>Türkiye’de ilk kurulan Endüstri Mühendisliği Mezunları Derneği </a:t>
            </a:r>
            <a:endParaRPr lang="tr-TR" sz="3200" dirty="0"/>
          </a:p>
        </p:txBody>
      </p:sp>
      <p:sp>
        <p:nvSpPr>
          <p:cNvPr id="5" name="İçerik Yer Tutucusu 2"/>
          <p:cNvSpPr>
            <a:spLocks noGrp="1"/>
          </p:cNvSpPr>
          <p:nvPr>
            <p:ph sz="quarter" idx="13"/>
          </p:nvPr>
        </p:nvSpPr>
        <p:spPr>
          <a:xfrm>
            <a:off x="395536" y="2996952"/>
            <a:ext cx="8352928" cy="1113304"/>
          </a:xfrm>
        </p:spPr>
        <p:txBody>
          <a:bodyPr>
            <a:normAutofit/>
          </a:bodyPr>
          <a:lstStyle/>
          <a:p>
            <a:pPr marL="45720" indent="0" algn="just">
              <a:buNone/>
            </a:pPr>
            <a:r>
              <a:rPr lang="tr-TR" sz="1800" dirty="0"/>
              <a:t>	Bölümümüz mezunları, </a:t>
            </a:r>
            <a:r>
              <a:rPr lang="tr-TR" sz="1800" dirty="0">
                <a:solidFill>
                  <a:srgbClr val="FF0000"/>
                </a:solidFill>
              </a:rPr>
              <a:t>“Çukurova Üniversitesi Endüstri Mühendisliği Mezunları Topluluğu” </a:t>
            </a:r>
            <a:r>
              <a:rPr lang="tr-TR" sz="1800" dirty="0"/>
              <a:t>kısaca </a:t>
            </a:r>
            <a:r>
              <a:rPr lang="tr-TR" sz="1800" dirty="0">
                <a:solidFill>
                  <a:srgbClr val="FF0000"/>
                </a:solidFill>
              </a:rPr>
              <a:t>ÇÜEMM</a:t>
            </a:r>
            <a:r>
              <a:rPr lang="tr-TR" sz="1800" dirty="0"/>
              <a:t> adıyla 2007 yılında bir araya gelmiş ve resmi olarak 25 Şubat 2011 tarihinde ÇÜEMM derneğini kurmuştur.</a:t>
            </a:r>
          </a:p>
        </p:txBody>
      </p:sp>
    </p:spTree>
    <p:extLst>
      <p:ext uri="{BB962C8B-B14F-4D97-AF65-F5344CB8AC3E}">
        <p14:creationId xmlns:p14="http://schemas.microsoft.com/office/powerpoint/2010/main" val="229994855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0" y="1412776"/>
            <a:ext cx="8964488" cy="2592288"/>
          </a:xfrm>
        </p:spPr>
        <p:txBody>
          <a:bodyPr>
            <a:normAutofit lnSpcReduction="10000"/>
          </a:bodyPr>
          <a:lstStyle/>
          <a:p>
            <a:pPr marL="45720" indent="0" algn="ctr">
              <a:lnSpc>
                <a:spcPct val="150000"/>
              </a:lnSpc>
              <a:spcBef>
                <a:spcPts val="0"/>
              </a:spcBef>
              <a:spcAft>
                <a:spcPts val="0"/>
              </a:spcAft>
              <a:buNone/>
            </a:pPr>
            <a:r>
              <a:rPr lang="tr-TR" sz="2800" b="1" dirty="0">
                <a:solidFill>
                  <a:srgbClr val="FF0000"/>
                </a:solidFill>
              </a:rPr>
              <a:t>AMACI;</a:t>
            </a:r>
          </a:p>
          <a:p>
            <a:pPr marL="45720" indent="0" algn="just">
              <a:lnSpc>
                <a:spcPct val="150000"/>
              </a:lnSpc>
              <a:spcBef>
                <a:spcPts val="0"/>
              </a:spcBef>
              <a:spcAft>
                <a:spcPts val="0"/>
              </a:spcAft>
              <a:buNone/>
            </a:pPr>
            <a:r>
              <a:rPr lang="tr-TR" sz="1700" b="1" dirty="0"/>
              <a:t>Mezunlarının, öğrencilerinin ve öğretim elemanlarının iş hayatında ve sosyal yaşamda dayanışması ile sinerji oluşturarak Çukurova Üniversitesi Endüstri Mühendisliği mezunlarının Türkiye’nin en çok aranılan mühendisler arasında yer alması ve Türkiye’deki en başarılı Endüstri Mühendisliği bölümlerinden biri olması için mezun desteği sağlamaktır.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5" y="-27384"/>
            <a:ext cx="2854473" cy="176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txBox="1">
            <a:spLocks/>
          </p:cNvSpPr>
          <p:nvPr/>
        </p:nvSpPr>
        <p:spPr>
          <a:xfrm>
            <a:off x="35496" y="3717032"/>
            <a:ext cx="8784976" cy="3168352"/>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lnSpc>
                <a:spcPct val="120000"/>
              </a:lnSpc>
              <a:spcBef>
                <a:spcPts val="0"/>
              </a:spcBef>
              <a:spcAft>
                <a:spcPts val="0"/>
              </a:spcAft>
              <a:buFont typeface="Georgia" pitchFamily="18" charset="0"/>
              <a:buNone/>
            </a:pPr>
            <a:r>
              <a:rPr lang="tr-TR" sz="2800" b="1" dirty="0">
                <a:solidFill>
                  <a:srgbClr val="FF0000"/>
                </a:solidFill>
              </a:rPr>
              <a:t>FAALİYETLERİ</a:t>
            </a:r>
          </a:p>
          <a:p>
            <a:pPr algn="just">
              <a:lnSpc>
                <a:spcPct val="120000"/>
              </a:lnSpc>
              <a:spcBef>
                <a:spcPts val="0"/>
              </a:spcBef>
              <a:spcAft>
                <a:spcPts val="0"/>
              </a:spcAft>
              <a:buFont typeface="Georgia" panose="02040502050405020303" pitchFamily="18" charset="0"/>
              <a:buChar char="-"/>
            </a:pPr>
            <a:r>
              <a:rPr lang="tr-TR" sz="1700" b="1" dirty="0"/>
              <a:t>Mezunlar, öğrenciler ve bölüm öğretim elemanları arasında iletişimi güçlendirerek sosyal ağ oluşturmak,</a:t>
            </a:r>
          </a:p>
          <a:p>
            <a:pPr algn="just">
              <a:lnSpc>
                <a:spcPct val="120000"/>
              </a:lnSpc>
              <a:spcBef>
                <a:spcPts val="0"/>
              </a:spcBef>
              <a:spcAft>
                <a:spcPts val="0"/>
              </a:spcAft>
              <a:buFont typeface="Georgia" panose="02040502050405020303" pitchFamily="18" charset="0"/>
              <a:buChar char="-"/>
            </a:pPr>
            <a:r>
              <a:rPr lang="tr-TR" sz="1700" b="1" dirty="0"/>
              <a:t>Mezunlarına mesleki gelişimlerinde yaşam boyu yardımcı olmak ve bilgi paylaşmak,</a:t>
            </a:r>
          </a:p>
          <a:p>
            <a:pPr algn="just">
              <a:lnSpc>
                <a:spcPct val="120000"/>
              </a:lnSpc>
              <a:spcBef>
                <a:spcPts val="0"/>
              </a:spcBef>
              <a:spcAft>
                <a:spcPts val="0"/>
              </a:spcAft>
              <a:buFont typeface="Georgia" panose="02040502050405020303" pitchFamily="18" charset="0"/>
              <a:buChar char="-"/>
            </a:pPr>
            <a:r>
              <a:rPr lang="tr-TR" sz="1700" b="1" dirty="0"/>
              <a:t>Mezunlar, öğrenciler ve bölüm öğretim elemanları arasında iş, stajyeri, proje, koçluk ve danışmanlık konularında talep-sunum havuzu oluşturarak birbirlerine destek olmak,</a:t>
            </a:r>
          </a:p>
          <a:p>
            <a:pPr algn="just">
              <a:lnSpc>
                <a:spcPct val="120000"/>
              </a:lnSpc>
              <a:spcBef>
                <a:spcPts val="0"/>
              </a:spcBef>
              <a:spcAft>
                <a:spcPts val="0"/>
              </a:spcAft>
              <a:buFont typeface="Georgia" panose="02040502050405020303" pitchFamily="18" charset="0"/>
              <a:buChar char="-"/>
            </a:pPr>
            <a:r>
              <a:rPr lang="tr-TR" sz="1700" b="1" dirty="0"/>
              <a:t>ÇÜEMM kültürünü oluşturmak,</a:t>
            </a:r>
          </a:p>
          <a:p>
            <a:pPr algn="just">
              <a:lnSpc>
                <a:spcPct val="120000"/>
              </a:lnSpc>
              <a:spcBef>
                <a:spcPts val="0"/>
              </a:spcBef>
              <a:spcAft>
                <a:spcPts val="0"/>
              </a:spcAft>
              <a:buFont typeface="Georgia" panose="02040502050405020303" pitchFamily="18" charset="0"/>
              <a:buChar char="-"/>
            </a:pPr>
            <a:r>
              <a:rPr lang="tr-TR" sz="1700" b="1" dirty="0"/>
              <a:t>Bölümün mühendislik akreditasyon çalışmalarına paydaş olarak destek olmak.</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307" y="-2738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774953"/>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97947" y="2295042"/>
            <a:ext cx="3278076" cy="864096"/>
          </a:xfrm>
        </p:spPr>
        <p:txBody>
          <a:bodyPr>
            <a:noAutofit/>
          </a:bodyPr>
          <a:lstStyle/>
          <a:p>
            <a:pPr marL="45720" indent="0" algn="ctr">
              <a:buNone/>
            </a:pPr>
            <a:r>
              <a:rPr lang="tr-TR" sz="2000" b="1" dirty="0">
                <a:solidFill>
                  <a:srgbClr val="FF0000"/>
                </a:solidFill>
              </a:rPr>
              <a:t>CUEMM iletişim</a:t>
            </a:r>
          </a:p>
          <a:p>
            <a:pPr marL="45720" indent="0" algn="ctr">
              <a:buNone/>
            </a:pPr>
            <a:r>
              <a:rPr lang="tr-TR" sz="2000" b="1" dirty="0"/>
              <a:t>İnstagram</a:t>
            </a:r>
          </a:p>
        </p:txBody>
      </p:sp>
      <p:sp>
        <p:nvSpPr>
          <p:cNvPr id="7" name="İçerik Yer Tutucusu 2"/>
          <p:cNvSpPr txBox="1">
            <a:spLocks/>
          </p:cNvSpPr>
          <p:nvPr/>
        </p:nvSpPr>
        <p:spPr>
          <a:xfrm>
            <a:off x="6699453" y="4417504"/>
            <a:ext cx="2341972" cy="79208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tr-TR" sz="2000" b="1" dirty="0">
                <a:solidFill>
                  <a:srgbClr val="FF0000"/>
                </a:solidFill>
              </a:rPr>
              <a:t>CUEMM iletişim</a:t>
            </a:r>
          </a:p>
          <a:p>
            <a:pPr marL="45720" indent="0" algn="ctr">
              <a:buFont typeface="Georgia" pitchFamily="18" charset="0"/>
              <a:buNone/>
            </a:pPr>
            <a:r>
              <a:rPr lang="tr-TR" sz="2000" b="1" dirty="0"/>
              <a:t>Facebook</a:t>
            </a:r>
          </a:p>
        </p:txBody>
      </p:sp>
      <p:sp>
        <p:nvSpPr>
          <p:cNvPr id="8" name="İçerik Yer Tutucusu 2"/>
          <p:cNvSpPr txBox="1">
            <a:spLocks/>
          </p:cNvSpPr>
          <p:nvPr/>
        </p:nvSpPr>
        <p:spPr>
          <a:xfrm>
            <a:off x="3238140" y="5991259"/>
            <a:ext cx="3278076" cy="72008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tr-TR" sz="2000" b="1" dirty="0">
                <a:solidFill>
                  <a:srgbClr val="FF0000"/>
                </a:solidFill>
              </a:rPr>
              <a:t>CUEMM iletişim</a:t>
            </a:r>
          </a:p>
          <a:p>
            <a:pPr marL="45720" indent="0" algn="ctr">
              <a:buFont typeface="Georgia" pitchFamily="18" charset="0"/>
              <a:buNone/>
            </a:pPr>
            <a:r>
              <a:rPr lang="tr-TR" sz="2000" b="1" dirty="0"/>
              <a:t>Twitter</a:t>
            </a:r>
          </a:p>
          <a:p>
            <a:pPr marL="45720" indent="0">
              <a:buFont typeface="Georgia" pitchFamily="18" charset="0"/>
              <a:buNone/>
            </a:pPr>
            <a:endParaRPr lang="tr-TR" sz="2000" b="1"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8"/>
            <a:ext cx="4788024" cy="229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308"/>
          <a:stretch/>
        </p:blipFill>
        <p:spPr bwMode="auto">
          <a:xfrm>
            <a:off x="6387919" y="476672"/>
            <a:ext cx="2575761" cy="375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4815"/>
          <a:stretch/>
        </p:blipFill>
        <p:spPr bwMode="auto">
          <a:xfrm>
            <a:off x="3592047" y="2204864"/>
            <a:ext cx="2780153" cy="37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48" y="3861048"/>
            <a:ext cx="30861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201361"/>
      </p:ext>
    </p:extLst>
  </p:cSld>
  <p:clrMapOvr>
    <a:masterClrMapping/>
  </p:clrMapOvr>
  <mc:AlternateContent xmlns:mc="http://schemas.openxmlformats.org/markup-compatibility/2006" xmlns:p14="http://schemas.microsoft.com/office/powerpoint/2010/main">
    <mc:Choice Requires="p14">
      <p:transition spd="slow" p14:dur="25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1143000" y="116632"/>
            <a:ext cx="7533456" cy="1761376"/>
          </a:xfrm>
        </p:spPr>
        <p:txBody>
          <a:bodyPr>
            <a:noAutofit/>
          </a:bodyPr>
          <a:lstStyle/>
          <a:p>
            <a:pPr marL="45720" indent="0" algn="ctr">
              <a:buNone/>
            </a:pPr>
            <a:r>
              <a:rPr lang="tr-TR" sz="4000" b="1" dirty="0"/>
              <a:t>ENDÜSTRİ MÜHENDİSLİĞİ ÖĞRENCİ TOPLULUĞU</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71437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11560" y="3645024"/>
            <a:ext cx="8208912" cy="1200329"/>
          </a:xfrm>
          <a:prstGeom prst="rect">
            <a:avLst/>
          </a:prstGeom>
        </p:spPr>
        <p:txBody>
          <a:bodyPr wrap="square">
            <a:spAutoFit/>
          </a:bodyPr>
          <a:lstStyle/>
          <a:p>
            <a:pPr indent="450850" algn="just"/>
            <a:r>
              <a:rPr lang="tr-TR" dirty="0">
                <a:solidFill>
                  <a:srgbClr val="FF0000"/>
                </a:solidFill>
              </a:rPr>
              <a:t>2002 Yılında</a:t>
            </a:r>
            <a:r>
              <a:rPr lang="tr-TR" dirty="0"/>
              <a:t> Çukurova Üniversitesi Endüstri Mühendisliği Bölümü hocalarından Doç. Dr. Oya Yüreğir tarafından bölümdeki ilgili öğrencilerle birlikte kurulan ÇÜEMÖT, Çukurova Üniversitesi Endüstri Mühendisliği Öğrencileri Topluluğu’nun kısaltılmasıyla adını bulmuştur. </a:t>
            </a:r>
          </a:p>
        </p:txBody>
      </p:sp>
      <p:sp>
        <p:nvSpPr>
          <p:cNvPr id="6" name="Dikdörtgen 5"/>
          <p:cNvSpPr/>
          <p:nvPr/>
        </p:nvSpPr>
        <p:spPr>
          <a:xfrm>
            <a:off x="602074" y="5229200"/>
            <a:ext cx="8218397" cy="923330"/>
          </a:xfrm>
          <a:prstGeom prst="rect">
            <a:avLst/>
          </a:prstGeom>
        </p:spPr>
        <p:txBody>
          <a:bodyPr wrap="square">
            <a:spAutoFit/>
          </a:bodyPr>
          <a:lstStyle/>
          <a:p>
            <a:pPr indent="450850" algn="just"/>
            <a:r>
              <a:rPr lang="tr-TR" dirty="0"/>
              <a:t>Türkiye’deki tüm endüstri mühendisliği toplulukları tarafından tanınan ÇÜEMÖT, bölümümüz öğrencilerinin birbiriyle ve mezunlarla iletişimini sağlamayı amaçlamaktadır.</a:t>
            </a:r>
          </a:p>
        </p:txBody>
      </p:sp>
    </p:spTree>
    <p:extLst>
      <p:ext uri="{BB962C8B-B14F-4D97-AF65-F5344CB8AC3E}">
        <p14:creationId xmlns:p14="http://schemas.microsoft.com/office/powerpoint/2010/main" val="304795034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5796136" y="476672"/>
            <a:ext cx="3278076" cy="1224136"/>
          </a:xfrm>
        </p:spPr>
        <p:txBody>
          <a:bodyPr>
            <a:noAutofit/>
          </a:bodyPr>
          <a:lstStyle/>
          <a:p>
            <a:pPr marL="45720" indent="0" algn="ctr">
              <a:buNone/>
            </a:pPr>
            <a:r>
              <a:rPr lang="tr-TR" sz="2800" b="1" dirty="0">
                <a:solidFill>
                  <a:srgbClr val="FF0000"/>
                </a:solidFill>
              </a:rPr>
              <a:t>EMÖT iletişim</a:t>
            </a:r>
          </a:p>
          <a:p>
            <a:pPr marL="45720" indent="0" algn="ctr">
              <a:buNone/>
            </a:pPr>
            <a:r>
              <a:rPr lang="tr-TR" sz="2800" b="1" dirty="0"/>
              <a:t>İnstagram</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96136" cy="24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097" y="2420888"/>
            <a:ext cx="4558115" cy="323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3126" r="78994"/>
          <a:stretch/>
        </p:blipFill>
        <p:spPr bwMode="auto">
          <a:xfrm>
            <a:off x="683568" y="2435680"/>
            <a:ext cx="2593199" cy="323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çerik Yer Tutucusu 2"/>
          <p:cNvSpPr txBox="1">
            <a:spLocks/>
          </p:cNvSpPr>
          <p:nvPr/>
        </p:nvSpPr>
        <p:spPr>
          <a:xfrm>
            <a:off x="5254364" y="5733256"/>
            <a:ext cx="3638116" cy="108012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tr-TR" sz="2800" b="1" dirty="0">
                <a:solidFill>
                  <a:srgbClr val="FF0000"/>
                </a:solidFill>
              </a:rPr>
              <a:t>EMÖT iletişim</a:t>
            </a:r>
          </a:p>
          <a:p>
            <a:pPr marL="45720" indent="0" algn="ctr">
              <a:buFont typeface="Georgia" pitchFamily="18" charset="0"/>
              <a:buNone/>
            </a:pPr>
            <a:r>
              <a:rPr lang="tr-TR" sz="2800" b="1" dirty="0"/>
              <a:t>Facebook</a:t>
            </a:r>
          </a:p>
        </p:txBody>
      </p:sp>
      <p:sp>
        <p:nvSpPr>
          <p:cNvPr id="8" name="İçerik Yer Tutucusu 2"/>
          <p:cNvSpPr txBox="1">
            <a:spLocks/>
          </p:cNvSpPr>
          <p:nvPr/>
        </p:nvSpPr>
        <p:spPr>
          <a:xfrm>
            <a:off x="467544" y="5733256"/>
            <a:ext cx="3278076" cy="108012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tr-TR" sz="2800" b="1" dirty="0">
                <a:solidFill>
                  <a:srgbClr val="FF0000"/>
                </a:solidFill>
              </a:rPr>
              <a:t>EMÖT iletişim</a:t>
            </a:r>
          </a:p>
          <a:p>
            <a:pPr marL="45720" indent="0" algn="ctr">
              <a:buFont typeface="Georgia" pitchFamily="18" charset="0"/>
              <a:buNone/>
            </a:pPr>
            <a:r>
              <a:rPr lang="tr-TR" sz="2800" b="1" dirty="0"/>
              <a:t>Twitter</a:t>
            </a:r>
          </a:p>
          <a:p>
            <a:pPr marL="45720" indent="0">
              <a:buFont typeface="Georgia" pitchFamily="18" charset="0"/>
              <a:buNone/>
            </a:pPr>
            <a:endParaRPr lang="tr-TR" sz="2800" b="1" dirty="0"/>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3419872" y="6021288"/>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373054"/>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060848"/>
            <a:ext cx="9144000" cy="3456384"/>
          </a:xfrm>
        </p:spPr>
        <p:txBody>
          <a:bodyPr>
            <a:noAutofit/>
          </a:bodyPr>
          <a:lstStyle/>
          <a:p>
            <a:pPr marL="0" indent="0" algn="ctr">
              <a:lnSpc>
                <a:spcPct val="150000"/>
              </a:lnSpc>
              <a:buNone/>
            </a:pPr>
            <a:r>
              <a:rPr lang="tr-TR" sz="4400" dirty="0">
                <a:solidFill>
                  <a:srgbClr val="FF0000"/>
                </a:solidFill>
              </a:rPr>
              <a:t>CUEMM VE EMÖT TARAFINDAN GERÇEKLEŞTİRİLEN FAALİYETLER VE ETKİNLİKLER</a:t>
            </a:r>
          </a:p>
        </p:txBody>
      </p:sp>
      <p:pic>
        <p:nvPicPr>
          <p:cNvPr id="14"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3094289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636912"/>
            <a:ext cx="9144000" cy="1224136"/>
          </a:xfrm>
        </p:spPr>
        <p:txBody>
          <a:bodyPr>
            <a:noAutofit/>
          </a:bodyPr>
          <a:lstStyle/>
          <a:p>
            <a:pPr marL="0" indent="0" algn="ctr">
              <a:lnSpc>
                <a:spcPct val="150000"/>
              </a:lnSpc>
              <a:buNone/>
            </a:pPr>
            <a:r>
              <a:rPr lang="tr-TR" sz="6000" dirty="0">
                <a:solidFill>
                  <a:srgbClr val="FF0000"/>
                </a:solidFill>
              </a:rPr>
              <a:t>FAALİYETLER</a:t>
            </a:r>
          </a:p>
        </p:txBody>
      </p:sp>
      <p:pic>
        <p:nvPicPr>
          <p:cNvPr id="14"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3265781" y="1772816"/>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6942" y="4725144"/>
            <a:ext cx="30861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807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sz="quarter" idx="13"/>
          </p:nvPr>
        </p:nvSpPr>
        <p:spPr>
          <a:xfrm>
            <a:off x="395536" y="1484784"/>
            <a:ext cx="8208912" cy="151216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b="1" dirty="0">
                <a:solidFill>
                  <a:srgbClr val="FF0000"/>
                </a:solidFill>
              </a:rPr>
              <a:t>Amacımız</a:t>
            </a:r>
          </a:p>
          <a:p>
            <a:pPr marL="109728" indent="0" algn="just">
              <a:buNone/>
            </a:pPr>
            <a:r>
              <a:rPr lang="tr-TR" sz="2000" dirty="0"/>
              <a:t>	Endüstri Mühendisliği Bölümümüz, hizmet ve/veya    ürün üreten tüm kuruluşların verimlilik, kalite ve rekabet güçlerini iyileştirmeyi temel amaç edinmiş mühendisler yetiştirmeyi amaçlar.</a:t>
            </a:r>
          </a:p>
          <a:p>
            <a:pPr algn="just"/>
            <a:endParaRPr lang="tr-TR" sz="2000" dirty="0"/>
          </a:p>
        </p:txBody>
      </p:sp>
      <p:sp>
        <p:nvSpPr>
          <p:cNvPr id="5" name="2 İçerik Yer Tutucusu"/>
          <p:cNvSpPr txBox="1">
            <a:spLocks/>
          </p:cNvSpPr>
          <p:nvPr/>
        </p:nvSpPr>
        <p:spPr>
          <a:xfrm>
            <a:off x="395536" y="3212976"/>
            <a:ext cx="8208912" cy="2952328"/>
          </a:xfrm>
          <a:prstGeom prst="rect">
            <a:avLst/>
          </a:prstGeom>
        </p:spPr>
        <p:txBody>
          <a:bodyPr vert="horz" lIns="91440" tIns="45720" rIns="91440" bIns="45720" rtlCol="0">
            <a:noAutofit/>
          </a:bodyPr>
          <a:lstStyle>
            <a:lvl1pPr marL="365760" indent="-256032" algn="l" defTabSz="914400" rtl="0" eaLnBrk="1" latinLnBrk="0" hangingPunct="1">
              <a:spcBef>
                <a:spcPts val="300"/>
              </a:spcBef>
              <a:spcAft>
                <a:spcPts val="300"/>
              </a:spcAft>
              <a:buClr>
                <a:schemeClr val="accent3"/>
              </a:buClr>
              <a:buSzPct val="130000"/>
              <a:buFont typeface="Georgia"/>
              <a:buChar char="•"/>
              <a:defRPr kumimoji="0" sz="2800" kern="1200">
                <a:solidFill>
                  <a:schemeClr val="tx1"/>
                </a:solidFill>
                <a:latin typeface="+mn-lt"/>
                <a:ea typeface="+mn-ea"/>
                <a:cs typeface="+mn-cs"/>
              </a:defRPr>
            </a:lvl1pPr>
            <a:lvl2pPr marL="658368" indent="-246888" algn="l" defTabSz="914400" rtl="0" eaLnBrk="1" latinLnBrk="0" hangingPunct="1">
              <a:spcBef>
                <a:spcPts val="300"/>
              </a:spcBef>
              <a:spcAft>
                <a:spcPts val="300"/>
              </a:spcAft>
              <a:buClr>
                <a:schemeClr val="accent2"/>
              </a:buClr>
              <a:buSzPct val="130000"/>
              <a:buFont typeface="Georgia"/>
              <a:buChar char="▫"/>
              <a:defRPr kumimoji="0" sz="2600" kern="1200">
                <a:solidFill>
                  <a:schemeClr val="accent2"/>
                </a:solidFill>
                <a:latin typeface="+mn-lt"/>
                <a:ea typeface="+mn-ea"/>
                <a:cs typeface="+mn-cs"/>
              </a:defRPr>
            </a:lvl2pPr>
            <a:lvl3pPr marL="923544" indent="-219456" algn="l" defTabSz="914400" rtl="0" eaLnBrk="1" latinLnBrk="0" hangingPunct="1">
              <a:spcBef>
                <a:spcPts val="300"/>
              </a:spcBef>
              <a:spcAft>
                <a:spcPts val="300"/>
              </a:spcAft>
              <a:buClr>
                <a:schemeClr val="accent1"/>
              </a:buClr>
              <a:buSzPct val="130000"/>
              <a:buFont typeface="Wingdings 2"/>
              <a:buChar char=""/>
              <a:defRPr kumimoji="0" sz="2400" kern="1200">
                <a:solidFill>
                  <a:schemeClr val="accent1"/>
                </a:solidFill>
                <a:latin typeface="+mn-lt"/>
                <a:ea typeface="+mn-ea"/>
                <a:cs typeface="+mn-cs"/>
              </a:defRPr>
            </a:lvl3pPr>
            <a:lvl4pPr marL="1179576" indent="-201168" algn="l" defTabSz="914400" rtl="0" eaLnBrk="1" latinLnBrk="0" hangingPunct="1">
              <a:spcBef>
                <a:spcPts val="300"/>
              </a:spcBef>
              <a:spcAft>
                <a:spcPts val="300"/>
              </a:spcAft>
              <a:buClr>
                <a:schemeClr val="accent1"/>
              </a:buClr>
              <a:buSzPct val="130000"/>
              <a:buFont typeface="Wingdings 2"/>
              <a:buChar char=""/>
              <a:defRPr kumimoji="0" sz="2200" kern="1200">
                <a:solidFill>
                  <a:schemeClr val="accent1"/>
                </a:solidFill>
                <a:latin typeface="+mn-lt"/>
                <a:ea typeface="+mn-ea"/>
                <a:cs typeface="+mn-cs"/>
              </a:defRPr>
            </a:lvl4pPr>
            <a:lvl5pPr marL="1389888" indent="-182880" algn="l" defTabSz="914400" rtl="0" eaLnBrk="1" latinLnBrk="0" hangingPunct="1">
              <a:spcBef>
                <a:spcPts val="300"/>
              </a:spcBef>
              <a:spcAft>
                <a:spcPts val="300"/>
              </a:spcAft>
              <a:buClr>
                <a:schemeClr val="accent3"/>
              </a:buClr>
              <a:buSzPct val="130000"/>
              <a:buFont typeface="Georgia"/>
              <a:buChar char="▫"/>
              <a:defRPr kumimoji="0" sz="2000" kern="1200">
                <a:solidFill>
                  <a:schemeClr val="accent3"/>
                </a:solidFill>
                <a:latin typeface="+mn-lt"/>
                <a:ea typeface="+mn-ea"/>
                <a:cs typeface="+mn-cs"/>
              </a:defRPr>
            </a:lvl5pPr>
            <a:lvl6pPr marL="1609344" indent="-182880" algn="l" defTabSz="914400" rtl="0" eaLnBrk="1" latinLnBrk="0" hangingPunct="1">
              <a:spcBef>
                <a:spcPts val="300"/>
              </a:spcBef>
              <a:spcAft>
                <a:spcPts val="300"/>
              </a:spcAft>
              <a:buClr>
                <a:schemeClr val="accent3"/>
              </a:buClr>
              <a:buSzPct val="130000"/>
              <a:buFont typeface="Georgia"/>
              <a:buChar char="▫"/>
              <a:defRPr kumimoji="0" sz="1800" kern="1200">
                <a:solidFill>
                  <a:schemeClr val="accent3"/>
                </a:solidFill>
                <a:latin typeface="+mn-lt"/>
                <a:ea typeface="+mn-ea"/>
                <a:cs typeface="+mn-cs"/>
              </a:defRPr>
            </a:lvl6pPr>
            <a:lvl7pPr marL="1828800" indent="-182880" algn="l" defTabSz="914400" rtl="0" eaLnBrk="1" latinLnBrk="0" hangingPunct="1">
              <a:spcBef>
                <a:spcPts val="300"/>
              </a:spcBef>
              <a:spcAft>
                <a:spcPts val="300"/>
              </a:spcAft>
              <a:buClr>
                <a:schemeClr val="accent3"/>
              </a:buClr>
              <a:buSzPct val="130000"/>
              <a:buFont typeface="Georgia"/>
              <a:buChar char="▫"/>
              <a:defRPr kumimoji="0" sz="1600" kern="1200">
                <a:solidFill>
                  <a:schemeClr val="accent3"/>
                </a:solidFill>
                <a:latin typeface="+mn-lt"/>
                <a:ea typeface="+mn-ea"/>
                <a:cs typeface="+mn-cs"/>
              </a:defRPr>
            </a:lvl7pPr>
            <a:lvl8pPr marL="2029968" indent="-182880" algn="l" defTabSz="914400" rtl="0" eaLnBrk="1" latinLnBrk="0" hangingPunct="1">
              <a:spcBef>
                <a:spcPts val="300"/>
              </a:spcBef>
              <a:spcAft>
                <a:spcPts val="300"/>
              </a:spcAft>
              <a:buClr>
                <a:schemeClr val="accent3"/>
              </a:buClr>
              <a:buSzPct val="130000"/>
              <a:buFont typeface="Georgia"/>
              <a:buChar char="◦"/>
              <a:defRPr kumimoji="0" sz="1500" kern="1200">
                <a:solidFill>
                  <a:schemeClr val="accent3"/>
                </a:solidFill>
                <a:latin typeface="+mn-lt"/>
                <a:ea typeface="+mn-ea"/>
                <a:cs typeface="+mn-cs"/>
              </a:defRPr>
            </a:lvl8pPr>
            <a:lvl9pPr marL="2240280" indent="-182880" algn="l" defTabSz="914400" rtl="0" eaLnBrk="1" latinLnBrk="0" hangingPunct="1">
              <a:spcBef>
                <a:spcPts val="300"/>
              </a:spcBef>
              <a:spcAft>
                <a:spcPts val="300"/>
              </a:spcAft>
              <a:buClr>
                <a:schemeClr val="accent3"/>
              </a:buClr>
              <a:buSzPct val="130000"/>
              <a:buFont typeface="Georgia"/>
              <a:buChar char="◦"/>
              <a:defRPr kumimoji="0" sz="1400" kern="1200" baseline="0">
                <a:solidFill>
                  <a:schemeClr val="accent3"/>
                </a:solidFill>
                <a:latin typeface="+mn-lt"/>
                <a:ea typeface="+mn-ea"/>
                <a:cs typeface="+mn-cs"/>
              </a:defRPr>
            </a:lvl9pPr>
          </a:lstStyle>
          <a:p>
            <a:pPr>
              <a:buFont typeface="Georgia" panose="02040502050405020303" pitchFamily="18" charset="0"/>
              <a:buChar char="-"/>
            </a:pPr>
            <a:r>
              <a:rPr lang="tr-TR" sz="2000" b="1" dirty="0">
                <a:solidFill>
                  <a:srgbClr val="FF0000"/>
                </a:solidFill>
              </a:rPr>
              <a:t>Hedeflerimiz</a:t>
            </a:r>
          </a:p>
          <a:p>
            <a:pPr algn="just">
              <a:buClr>
                <a:srgbClr val="FF0000"/>
              </a:buClr>
              <a:buFont typeface="Georgia" panose="02040502050405020303" pitchFamily="18" charset="0"/>
              <a:buChar char="-"/>
            </a:pPr>
            <a:r>
              <a:rPr lang="tr-TR" sz="2000" dirty="0"/>
              <a:t>Analitik Düşünen, Mesleki ve Bireysel Gelişime Önem Veren, Sistem Yaklaşımını Benimsemiş, Takım Çalışmasına Yatkın, İnsiyatif Kullanarak Problemleri Çözebilen ve Vizyon Sahibi Endüstri Mühendisi Profili Oluşturmak</a:t>
            </a:r>
          </a:p>
          <a:p>
            <a:pPr algn="just">
              <a:buClr>
                <a:srgbClr val="FF0000"/>
              </a:buClr>
              <a:buFont typeface="Georgia" panose="02040502050405020303" pitchFamily="18" charset="0"/>
              <a:buChar char="-"/>
            </a:pPr>
            <a:r>
              <a:rPr lang="tr-TR" sz="2000" dirty="0"/>
              <a:t>Lisans ve Lisansüstü Düzeylerde Üniversite Sanayi İşbirliğini de Gözeterek Kaliteli Endüstri Mühendisliği Eğitimi Vermek</a:t>
            </a:r>
          </a:p>
          <a:p>
            <a:pPr algn="just">
              <a:buClr>
                <a:srgbClr val="FF0000"/>
              </a:buClr>
              <a:buFont typeface="Georgia" panose="02040502050405020303" pitchFamily="18" charset="0"/>
              <a:buChar char="-"/>
            </a:pPr>
            <a:r>
              <a:rPr lang="tr-TR" sz="2000" dirty="0"/>
              <a:t>Bilimsel Gelişme için Gerekli Bilgi ve Araştırma Temelini Sağlamak</a:t>
            </a:r>
          </a:p>
          <a:p>
            <a:pPr algn="just">
              <a:buFont typeface="Georgia" panose="02040502050405020303" pitchFamily="18" charset="0"/>
              <a:buChar char="-"/>
            </a:pPr>
            <a:endParaRPr lang="tr-TR" sz="2000" dirty="0"/>
          </a:p>
        </p:txBody>
      </p:sp>
      <p:pic>
        <p:nvPicPr>
          <p:cNvPr id="9"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363425305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1152128"/>
          </a:xfrm>
        </p:spPr>
        <p:txBody>
          <a:bodyPr/>
          <a:lstStyle/>
          <a:p>
            <a:pPr marL="0" indent="0" algn="ctr">
              <a:buNone/>
            </a:pPr>
            <a:r>
              <a:rPr lang="tr-TR" sz="3600" dirty="0"/>
              <a:t>EMÖT</a:t>
            </a:r>
            <a:br>
              <a:rPr lang="tr-TR" sz="3200" dirty="0"/>
            </a:br>
            <a:r>
              <a:rPr lang="tr-TR" sz="3200" dirty="0">
                <a:solidFill>
                  <a:srgbClr val="FF0000"/>
                </a:solidFill>
              </a:rPr>
              <a:t>SEKTÖR ZİRVESİ</a:t>
            </a:r>
          </a:p>
        </p:txBody>
      </p:sp>
      <p:sp>
        <p:nvSpPr>
          <p:cNvPr id="5" name="Dikdörtgen 4"/>
          <p:cNvSpPr/>
          <p:nvPr/>
        </p:nvSpPr>
        <p:spPr>
          <a:xfrm>
            <a:off x="611560" y="1412776"/>
            <a:ext cx="7776864" cy="923330"/>
          </a:xfrm>
          <a:prstGeom prst="rect">
            <a:avLst/>
          </a:prstGeom>
        </p:spPr>
        <p:txBody>
          <a:bodyPr wrap="square">
            <a:spAutoFit/>
          </a:bodyPr>
          <a:lstStyle/>
          <a:p>
            <a:pPr algn="ctr"/>
            <a:r>
              <a:rPr lang="tr-TR" dirty="0"/>
              <a:t>Sektörlerinde başarı kat eden işletmelerin temsilcileri, genç girişimciler, ünlü isimlerin deneyimlerini öğrencilerle paylaştığı bir konferans ortamıdır.</a:t>
            </a:r>
          </a:p>
        </p:txBody>
      </p:sp>
      <p:pic>
        <p:nvPicPr>
          <p:cNvPr id="21506" name="Picture 2" descr="C:\Users\Olcay\Desktop\EMÖT CUEMM Fotolar\sz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0928"/>
            <a:ext cx="5944430" cy="3353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1" r="15592" b="34366"/>
          <a:stretch/>
        </p:blipFill>
        <p:spPr bwMode="auto">
          <a:xfrm>
            <a:off x="179512" y="188640"/>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descr="çu emöt 18. sektör zirvesi ile ilgili görsel sonucu">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9" y="2083927"/>
            <a:ext cx="3421424" cy="4798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çukurova üniversitesi mühendislik fakültesi amblem ile ilgili görsel sonucu">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7508" y="100247"/>
            <a:ext cx="1101832" cy="10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098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548680"/>
            <a:ext cx="8568952" cy="2160240"/>
          </a:xfrm>
        </p:spPr>
        <p:txBody>
          <a:bodyPr/>
          <a:lstStyle/>
          <a:p>
            <a:pPr marL="0" indent="0" algn="ctr">
              <a:buNone/>
            </a:pPr>
            <a:r>
              <a:rPr lang="tr-TR" sz="3600" dirty="0"/>
              <a:t>EMÖT</a:t>
            </a:r>
            <a:br>
              <a:rPr lang="tr-TR" sz="2800" dirty="0"/>
            </a:br>
            <a:r>
              <a:rPr lang="tr-TR" sz="2800" dirty="0">
                <a:solidFill>
                  <a:srgbClr val="FF0000"/>
                </a:solidFill>
              </a:rPr>
              <a:t>Türkiye Endüstri Mühendisleri Öğrenci Buluşması</a:t>
            </a:r>
            <a:br>
              <a:rPr lang="tr-TR" sz="2800" dirty="0">
                <a:solidFill>
                  <a:srgbClr val="FF0000"/>
                </a:solidFill>
              </a:rPr>
            </a:br>
            <a:r>
              <a:rPr lang="tr-TR" sz="2800" dirty="0">
                <a:solidFill>
                  <a:srgbClr val="FF0000"/>
                </a:solidFill>
              </a:rPr>
              <a:t>(TEMÖB)</a:t>
            </a:r>
          </a:p>
        </p:txBody>
      </p:sp>
      <p:sp>
        <p:nvSpPr>
          <p:cNvPr id="2" name="Dikdörtgen 1"/>
          <p:cNvSpPr/>
          <p:nvPr/>
        </p:nvSpPr>
        <p:spPr>
          <a:xfrm>
            <a:off x="35496" y="2132856"/>
            <a:ext cx="9108504" cy="1077218"/>
          </a:xfrm>
          <a:prstGeom prst="rect">
            <a:avLst/>
          </a:prstGeom>
        </p:spPr>
        <p:txBody>
          <a:bodyPr wrap="square">
            <a:spAutoFit/>
          </a:bodyPr>
          <a:lstStyle/>
          <a:p>
            <a:pPr algn="ctr"/>
            <a:r>
              <a:rPr lang="tr-TR" sz="1600" b="1" dirty="0"/>
              <a:t>Geçen sene 47. Türkiye Endüstri Mühendisliği Öğrenci Buluşması EMÖT tarafında düzenlendi.</a:t>
            </a:r>
          </a:p>
          <a:p>
            <a:pPr algn="ctr"/>
            <a:endParaRPr lang="tr-TR" sz="1600" b="1" dirty="0"/>
          </a:p>
          <a:p>
            <a:pPr algn="ctr"/>
            <a:r>
              <a:rPr lang="tr-TR" sz="1600" b="1" dirty="0"/>
              <a:t>Tüm Endüstri mühendisliği bölümlerden öğrencilerin bir araya geldiği hem sosyal etkinlikler hem de bilimsel bilgi alışverişin sağlandığı bir ortam yaratıldı. </a:t>
            </a:r>
          </a:p>
        </p:txBody>
      </p:sp>
      <p:pic>
        <p:nvPicPr>
          <p:cNvPr id="19458" name="Picture 2" descr="C:\Users\Olcay\Desktop\EMÖT CUEMM Fotolar\47. temö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284984"/>
            <a:ext cx="4680520" cy="3526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1" r="15592" b="34366"/>
          <a:stretch/>
        </p:blipFill>
        <p:spPr bwMode="auto">
          <a:xfrm>
            <a:off x="6424058" y="190006"/>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descr="/resimler/2019-1/6/13044865573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4" y="3858096"/>
            <a:ext cx="412432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çukurova üniversitesi mühendislik fakültesi amblem ile ilgili görsel sonucu">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410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6512" y="3212975"/>
            <a:ext cx="5805070" cy="1480483"/>
          </a:xfrm>
        </p:spPr>
        <p:txBody>
          <a:bodyPr/>
          <a:lstStyle/>
          <a:p>
            <a:pPr marL="0" indent="0" algn="ctr">
              <a:lnSpc>
                <a:spcPct val="114000"/>
              </a:lnSpc>
              <a:buNone/>
            </a:pPr>
            <a:r>
              <a:rPr lang="tr-TR" sz="2000" dirty="0">
                <a:solidFill>
                  <a:srgbClr val="FF0000"/>
                </a:solidFill>
              </a:rPr>
              <a:t>1.Endüstri ve İşletme Mühendisliği Kongresi ve XII. Endüstri ve İşletme Mühendisliği Kurultayı</a:t>
            </a:r>
          </a:p>
        </p:txBody>
      </p:sp>
      <p:sp>
        <p:nvSpPr>
          <p:cNvPr id="3" name="İçerik Yer Tutucusu 2"/>
          <p:cNvSpPr>
            <a:spLocks noGrp="1"/>
          </p:cNvSpPr>
          <p:nvPr>
            <p:ph sz="quarter" idx="13"/>
          </p:nvPr>
        </p:nvSpPr>
        <p:spPr>
          <a:xfrm>
            <a:off x="395536" y="4043149"/>
            <a:ext cx="5490668" cy="609987"/>
          </a:xfrm>
        </p:spPr>
        <p:txBody>
          <a:bodyPr>
            <a:normAutofit fontScale="92500" lnSpcReduction="20000"/>
          </a:bodyPr>
          <a:lstStyle/>
          <a:p>
            <a:pPr marL="45720" indent="0" algn="ctr">
              <a:buNone/>
            </a:pPr>
            <a:r>
              <a:rPr lang="tr-TR" dirty="0"/>
              <a:t>TMMOB (Türk Mühendis ve Mimar Odaları Birliği ile)</a:t>
            </a:r>
          </a:p>
        </p:txBody>
      </p:sp>
      <p:pic>
        <p:nvPicPr>
          <p:cNvPr id="14339" name="Picture 3" descr="G:\Samsung Resimler ve Videolar 12.12.2019\Resim\Hepsi\20191205_111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5472608" cy="266029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68" y="-7253"/>
            <a:ext cx="3375679" cy="470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331640" y="2675016"/>
            <a:ext cx="2736304" cy="64807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EMÖT</a:t>
            </a:r>
            <a:endParaRPr lang="tr-TR" sz="2800" dirty="0">
              <a:solidFill>
                <a:srgbClr val="FF0000"/>
              </a:solidFill>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51" r="15592" b="34366"/>
          <a:stretch/>
        </p:blipFill>
        <p:spPr bwMode="auto">
          <a:xfrm>
            <a:off x="180138" y="5430463"/>
            <a:ext cx="1835696" cy="58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G:\Samsung Resimler ve Videolar 12.12.2019\Resim\Hepsi\20191205_1508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62" b="13846"/>
          <a:stretch/>
        </p:blipFill>
        <p:spPr bwMode="auto">
          <a:xfrm>
            <a:off x="2339752" y="4693459"/>
            <a:ext cx="6840760" cy="21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636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16380" y="6102643"/>
            <a:ext cx="9127619" cy="638725"/>
          </a:xfrm>
        </p:spPr>
        <p:txBody>
          <a:bodyPr>
            <a:normAutofit/>
          </a:bodyPr>
          <a:lstStyle/>
          <a:p>
            <a:pPr marL="45720" indent="0" algn="ctr">
              <a:buNone/>
            </a:pPr>
            <a:r>
              <a:rPr lang="tr-TR" sz="1400" b="1" dirty="0">
                <a:solidFill>
                  <a:srgbClr val="FF0000"/>
                </a:solidFill>
              </a:rPr>
              <a:t>YA/EM Kongreleri her yıl düzenlenen </a:t>
            </a:r>
            <a:r>
              <a:rPr lang="tr-TR" sz="1400" b="1" dirty="0"/>
              <a:t>ülkemizin en köklü mesleki ve bilimsel organizasyonlarından biridir. </a:t>
            </a:r>
          </a:p>
          <a:p>
            <a:pPr marL="45720" indent="0" algn="ctr">
              <a:buNone/>
            </a:pPr>
            <a:r>
              <a:rPr lang="tr-TR" sz="1400" b="1" dirty="0"/>
              <a:t>Kongre her yıl bir Endüstri Mühendisliği Bölümü'nün himayesinde gerçekleştirilmektedir.</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1227"/>
            <a:ext cx="5135772" cy="519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99592" y="44624"/>
            <a:ext cx="8208912" cy="892552"/>
          </a:xfrm>
          <a:prstGeom prst="rect">
            <a:avLst/>
          </a:prstGeom>
        </p:spPr>
        <p:txBody>
          <a:bodyPr wrap="square">
            <a:spAutoFit/>
          </a:bodyPr>
          <a:lstStyle/>
          <a:p>
            <a:pPr marL="45720" indent="0" algn="ctr">
              <a:buNone/>
            </a:pPr>
            <a:r>
              <a:rPr lang="tr-TR" sz="2600" b="1" dirty="0">
                <a:solidFill>
                  <a:srgbClr val="FF0000"/>
                </a:solidFill>
              </a:rPr>
              <a:t>Yöneylem Araştırması/Endüstri Mühendisliği (YA/EM) Kongreleri</a:t>
            </a:r>
          </a:p>
        </p:txBody>
      </p:sp>
      <p:pic>
        <p:nvPicPr>
          <p:cNvPr id="33795" name="Picture 3" descr="D:\images\r1_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772" y="1120251"/>
            <a:ext cx="4008228" cy="940597"/>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D:\images\a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417" y="2060848"/>
            <a:ext cx="4051432" cy="3878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çukurova üniversitesi mühendislik fakültesi amblem ile ilgili görsel sonucu">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92" y="44624"/>
            <a:ext cx="889096" cy="8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46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4172" y="188640"/>
            <a:ext cx="5814052" cy="1152128"/>
          </a:xfrm>
        </p:spPr>
        <p:txBody>
          <a:bodyPr/>
          <a:lstStyle/>
          <a:p>
            <a:pPr marL="0" indent="0" algn="ctr">
              <a:buNone/>
            </a:pPr>
            <a:r>
              <a:rPr lang="tr-TR" sz="3600" dirty="0"/>
              <a:t>EMÖT</a:t>
            </a:r>
            <a:br>
              <a:rPr lang="tr-TR" sz="3200" dirty="0"/>
            </a:br>
            <a:r>
              <a:rPr lang="tr-TR" sz="3200" dirty="0">
                <a:solidFill>
                  <a:srgbClr val="FF0000"/>
                </a:solidFill>
              </a:rPr>
              <a:t>VAKA   ANALİZİ YARIŞMASI</a:t>
            </a:r>
          </a:p>
        </p:txBody>
      </p:sp>
      <p:sp>
        <p:nvSpPr>
          <p:cNvPr id="2" name="Dikdörtgen 1"/>
          <p:cNvSpPr/>
          <p:nvPr/>
        </p:nvSpPr>
        <p:spPr>
          <a:xfrm>
            <a:off x="251520" y="1556792"/>
            <a:ext cx="8498498" cy="1200329"/>
          </a:xfrm>
          <a:prstGeom prst="rect">
            <a:avLst/>
          </a:prstGeom>
        </p:spPr>
        <p:txBody>
          <a:bodyPr wrap="square">
            <a:spAutoFit/>
          </a:bodyPr>
          <a:lstStyle/>
          <a:p>
            <a:pPr indent="627063" algn="just"/>
            <a:r>
              <a:rPr lang="tr-TR" dirty="0"/>
              <a:t>Takım olarak katılan yarışmacıların, Gerçek bir işletmelerin gerçek sorunlarını ele alarak endüstri mühendisi bakış açısı ile sorunu analiz edip çözüm önerileri sundukları ödüllü bir yarışmadır. Ödülleri maddi olduğu gibi yüksek lisans, ISO eğitimleri gibi farklı eğitim paketleri de olabilir.</a:t>
            </a:r>
          </a:p>
        </p:txBody>
      </p:sp>
      <p:pic>
        <p:nvPicPr>
          <p:cNvPr id="22530" name="Picture 2" descr="C:\Users\Olcay\Desktop\EMÖT CUEMM Fotolar\vaka analizi yaroşma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338" y="2952205"/>
            <a:ext cx="5125166" cy="3905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1" r="15592" b="34366"/>
          <a:stretch/>
        </p:blipFill>
        <p:spPr bwMode="auto">
          <a:xfrm>
            <a:off x="6424058" y="260648"/>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2205"/>
            <a:ext cx="4026801" cy="390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çukurova üniversitesi mühendislik fakültesi amblem ile ilgili görsel sonucu">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337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496" y="-27384"/>
            <a:ext cx="6192688" cy="1152128"/>
          </a:xfrm>
        </p:spPr>
        <p:txBody>
          <a:bodyPr/>
          <a:lstStyle/>
          <a:p>
            <a:pPr marL="0" indent="0" algn="ctr">
              <a:buNone/>
            </a:pPr>
            <a:r>
              <a:rPr lang="tr-TR" sz="3200" dirty="0"/>
              <a:t>EMÖT</a:t>
            </a:r>
            <a:br>
              <a:rPr lang="tr-TR" sz="3200" dirty="0"/>
            </a:br>
            <a:r>
              <a:rPr lang="tr-TR" sz="3200" dirty="0">
                <a:solidFill>
                  <a:srgbClr val="FF0000"/>
                </a:solidFill>
              </a:rPr>
              <a:t>KARDEŞ KÖY OKULU PROJESİ</a:t>
            </a:r>
          </a:p>
        </p:txBody>
      </p:sp>
      <p:pic>
        <p:nvPicPr>
          <p:cNvPr id="2125" name="Picture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648" y="-27384"/>
            <a:ext cx="3168352" cy="223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6" name="Picture 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41" y="2780928"/>
            <a:ext cx="399225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ikdörtgen 9"/>
          <p:cNvSpPr/>
          <p:nvPr/>
        </p:nvSpPr>
        <p:spPr>
          <a:xfrm>
            <a:off x="216024" y="2996952"/>
            <a:ext cx="4572000" cy="1477328"/>
          </a:xfrm>
          <a:prstGeom prst="rect">
            <a:avLst/>
          </a:prstGeom>
        </p:spPr>
        <p:txBody>
          <a:bodyPr>
            <a:spAutoFit/>
          </a:bodyPr>
          <a:lstStyle/>
          <a:p>
            <a:pPr algn="just"/>
            <a:r>
              <a:rPr lang="tr-TR" dirty="0"/>
              <a:t>Köy okullardaki küçük dostlarımızı ziyaret edip onların az da olsa ihtiyaçlarını karşılamanın yanı sıra, tiyatro gösterileri sergileyip, oyunlar oynayarak onlarla zaman geçiriyoruz.</a:t>
            </a:r>
          </a:p>
        </p:txBody>
      </p:sp>
      <p:pic>
        <p:nvPicPr>
          <p:cNvPr id="2127" name="Picture 79" descr="C:\Users\Olcay\Desktop\EMÖT CUEMM Fotolar\koy okulu.PNG"/>
          <p:cNvPicPr>
            <a:picLocks noChangeAspect="1" noChangeArrowheads="1"/>
          </p:cNvPicPr>
          <p:nvPr/>
        </p:nvPicPr>
        <p:blipFill rotWithShape="1">
          <a:blip r:embed="rId4">
            <a:extLst>
              <a:ext uri="{28A0092B-C50C-407E-A947-70E740481C1C}">
                <a14:useLocalDpi xmlns:a14="http://schemas.microsoft.com/office/drawing/2010/main" val="0"/>
              </a:ext>
            </a:extLst>
          </a:blip>
          <a:srcRect t="13008" b="46765"/>
          <a:stretch/>
        </p:blipFill>
        <p:spPr bwMode="auto">
          <a:xfrm>
            <a:off x="295570" y="1124744"/>
            <a:ext cx="3988398" cy="1816135"/>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80" descr="C:\Users\Olcay\Desktop\EMÖT CUEMM Fotolar\köy okul projes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521498"/>
            <a:ext cx="3624171" cy="23638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951" r="15592" b="34366"/>
          <a:stretch/>
        </p:blipFill>
        <p:spPr bwMode="auto">
          <a:xfrm>
            <a:off x="4394202" y="2032811"/>
            <a:ext cx="1581446" cy="50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91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636912"/>
            <a:ext cx="9144000" cy="1224136"/>
          </a:xfrm>
        </p:spPr>
        <p:txBody>
          <a:bodyPr>
            <a:noAutofit/>
          </a:bodyPr>
          <a:lstStyle/>
          <a:p>
            <a:pPr marL="0" indent="0" algn="ctr">
              <a:lnSpc>
                <a:spcPct val="150000"/>
              </a:lnSpc>
              <a:buNone/>
            </a:pPr>
            <a:r>
              <a:rPr lang="tr-TR" sz="6000" dirty="0">
                <a:solidFill>
                  <a:srgbClr val="FF0000"/>
                </a:solidFill>
              </a:rPr>
              <a:t>ETKİNLİKLER</a:t>
            </a:r>
          </a:p>
        </p:txBody>
      </p:sp>
      <p:pic>
        <p:nvPicPr>
          <p:cNvPr id="14"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3265781" y="1772816"/>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6942" y="4725144"/>
            <a:ext cx="30861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2550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80120"/>
          </a:xfrm>
        </p:spPr>
        <p:txBody>
          <a:bodyPr/>
          <a:lstStyle/>
          <a:p>
            <a:pPr marL="0" indent="0" algn="ctr">
              <a:buNone/>
            </a:pPr>
            <a:r>
              <a:rPr lang="tr-TR" sz="3200" dirty="0"/>
              <a:t>EMÖT</a:t>
            </a:r>
            <a:br>
              <a:rPr lang="tr-TR" sz="3200" dirty="0"/>
            </a:br>
            <a:r>
              <a:rPr lang="tr-TR" sz="3200" dirty="0">
                <a:solidFill>
                  <a:srgbClr val="FF0000"/>
                </a:solidFill>
              </a:rPr>
              <a:t>Teknik Gezi</a:t>
            </a:r>
          </a:p>
        </p:txBody>
      </p:sp>
      <p:sp>
        <p:nvSpPr>
          <p:cNvPr id="3" name="Content Placeholder 2"/>
          <p:cNvSpPr>
            <a:spLocks noGrp="1"/>
          </p:cNvSpPr>
          <p:nvPr>
            <p:ph idx="4294967295"/>
          </p:nvPr>
        </p:nvSpPr>
        <p:spPr>
          <a:xfrm>
            <a:off x="446856" y="1651616"/>
            <a:ext cx="8229600" cy="5017744"/>
          </a:xfrm>
          <a:prstGeom prst="rect">
            <a:avLst/>
          </a:prstGeom>
        </p:spPr>
        <p:txBody>
          <a:bodyPr>
            <a:normAutofit/>
          </a:bodyPr>
          <a:lstStyle/>
          <a:p>
            <a:pPr algn="just">
              <a:buFont typeface="Georgia" panose="02040502050405020303" pitchFamily="18" charset="0"/>
              <a:buChar char="-"/>
            </a:pPr>
            <a:r>
              <a:rPr lang="tr-TR" sz="2000" dirty="0"/>
              <a:t> Endüstri Mühendisliği Öğrenci Topluluğumuz (EMÖT) bölümümüz ile her sene birçok teknik gezi düzenlemektedir.</a:t>
            </a:r>
          </a:p>
          <a:p>
            <a:pPr marL="1352550" lvl="1" indent="-182563" algn="just">
              <a:buFont typeface="Wingdings" panose="05000000000000000000" pitchFamily="2" charset="2"/>
              <a:buChar char="§"/>
            </a:pPr>
            <a:r>
              <a:rPr lang="tr-TR" sz="1800" dirty="0"/>
              <a:t>TOSÇELİK (Osmaniye),</a:t>
            </a:r>
          </a:p>
          <a:p>
            <a:pPr marL="1352550" lvl="1" indent="-182563" algn="just">
              <a:buFont typeface="Wingdings" panose="05000000000000000000" pitchFamily="2" charset="2"/>
              <a:buChar char="§"/>
            </a:pPr>
            <a:r>
              <a:rPr lang="tr-TR" sz="1800" dirty="0"/>
              <a:t>KİPAŞ Holding (Kahramanmaraş), </a:t>
            </a:r>
          </a:p>
          <a:p>
            <a:pPr marL="1352550" lvl="1" indent="-182563" algn="just">
              <a:buFont typeface="Wingdings" panose="05000000000000000000" pitchFamily="2" charset="2"/>
              <a:buChar char="§"/>
            </a:pPr>
            <a:r>
              <a:rPr lang="tr-TR" sz="1800" dirty="0"/>
              <a:t>MEFA Grup (Ankara), MAN (Ankara), </a:t>
            </a:r>
          </a:p>
          <a:p>
            <a:pPr marL="1352550" lvl="1" indent="-182563" algn="just">
              <a:buFont typeface="Wingdings" panose="05000000000000000000" pitchFamily="2" charset="2"/>
              <a:buChar char="§"/>
            </a:pPr>
            <a:r>
              <a:rPr lang="tr-TR" sz="1800" dirty="0"/>
              <a:t>HES Kablo (Kayseri), </a:t>
            </a:r>
          </a:p>
          <a:p>
            <a:pPr marL="1352550" lvl="1" indent="-182563" algn="just">
              <a:buFont typeface="Wingdings" panose="05000000000000000000" pitchFamily="2" charset="2"/>
              <a:buChar char="§"/>
            </a:pPr>
            <a:r>
              <a:rPr lang="tr-TR" sz="1800" dirty="0"/>
              <a:t>Alp Havacılık (Eskişehir), </a:t>
            </a:r>
          </a:p>
          <a:p>
            <a:pPr marL="1352550" lvl="1" indent="-182563" algn="just">
              <a:buFont typeface="Wingdings" panose="05000000000000000000" pitchFamily="2" charset="2"/>
              <a:buChar char="§"/>
            </a:pPr>
            <a:r>
              <a:rPr lang="tr-TR" sz="1800" dirty="0"/>
              <a:t>Sarar (Eskişehir) </a:t>
            </a:r>
          </a:p>
          <a:p>
            <a:pPr marL="1352550" lvl="1" indent="-182563" algn="just">
              <a:buFont typeface="Wingdings" panose="05000000000000000000" pitchFamily="2" charset="2"/>
              <a:buChar char="§"/>
            </a:pPr>
            <a:r>
              <a:rPr lang="tr-TR" sz="1800" dirty="0"/>
              <a:t>Coca Cola (Ankara)</a:t>
            </a:r>
          </a:p>
          <a:p>
            <a:pPr marL="1352550" lvl="1" indent="-182563" algn="just">
              <a:buFont typeface="Wingdings" panose="05000000000000000000" pitchFamily="2" charset="2"/>
              <a:buChar char="§"/>
            </a:pPr>
            <a:r>
              <a:rPr lang="tr-TR" sz="1800" dirty="0"/>
              <a:t>ASELSAN (Ankara) </a:t>
            </a:r>
          </a:p>
          <a:p>
            <a:pPr marL="1352550" lvl="1" indent="-182563" algn="just">
              <a:buFont typeface="Wingdings" panose="05000000000000000000" pitchFamily="2" charset="2"/>
              <a:buChar char="§"/>
            </a:pPr>
            <a:r>
              <a:rPr lang="tr-TR" sz="1800" dirty="0"/>
              <a:t>TEMSA (Adana) </a:t>
            </a:r>
          </a:p>
          <a:p>
            <a:pPr marL="1352550" lvl="1" indent="-182563" algn="just">
              <a:buFont typeface="Wingdings" panose="05000000000000000000" pitchFamily="2" charset="2"/>
              <a:buChar char="§"/>
            </a:pPr>
            <a:r>
              <a:rPr lang="tr-TR" sz="1800" dirty="0"/>
              <a:t>BOSSA (Adana) </a:t>
            </a:r>
          </a:p>
          <a:p>
            <a:pPr marL="1352550" lvl="1" indent="-182563" algn="just">
              <a:buFont typeface="Wingdings" panose="05000000000000000000" pitchFamily="2" charset="2"/>
              <a:buChar char="§"/>
            </a:pPr>
            <a:r>
              <a:rPr lang="tr-TR" sz="1800" dirty="0"/>
              <a:t>İZOCAM (Mersin)    fabrikalarına teknik gezi düzenlenmiştir.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51" r="15592" b="34366"/>
          <a:stretch/>
        </p:blipFill>
        <p:spPr bwMode="auto">
          <a:xfrm>
            <a:off x="6444208" y="260648"/>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çukurova üniversitesi mühendislik fakültesi amblem ile ilgili görsel sonucu">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134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 y="476672"/>
            <a:ext cx="4165203" cy="5112568"/>
          </a:xfrm>
          <a:prstGeom prst="rect">
            <a:avLst/>
          </a:prstGeom>
        </p:spPr>
      </p:pic>
      <p:pic>
        <p:nvPicPr>
          <p:cNvPr id="5" name="Picture 4"/>
          <p:cNvPicPr>
            <a:picLocks noChangeAspect="1"/>
          </p:cNvPicPr>
          <p:nvPr/>
        </p:nvPicPr>
        <p:blipFill>
          <a:blip r:embed="rId3"/>
          <a:stretch>
            <a:fillRect/>
          </a:stretch>
        </p:blipFill>
        <p:spPr>
          <a:xfrm>
            <a:off x="4165204" y="476672"/>
            <a:ext cx="4978796" cy="5112568"/>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51" r="15592" b="34366"/>
          <a:stretch/>
        </p:blipFill>
        <p:spPr bwMode="auto">
          <a:xfrm>
            <a:off x="3419872" y="5877272"/>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65641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5496" y="692696"/>
            <a:ext cx="4836026" cy="496855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92697"/>
            <a:ext cx="4234676"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51" r="15592" b="34366"/>
          <a:stretch/>
        </p:blipFill>
        <p:spPr bwMode="auto">
          <a:xfrm>
            <a:off x="3419872" y="5877272"/>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482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395536" y="1322432"/>
            <a:ext cx="8496944" cy="1098456"/>
          </a:xfrm>
        </p:spPr>
        <p:txBody>
          <a:bodyPr>
            <a:normAutofit/>
          </a:bodyPr>
          <a:lstStyle/>
          <a:p>
            <a:pPr marL="45720" indent="0">
              <a:buNone/>
            </a:pPr>
            <a:r>
              <a:rPr lang="tr-TR" sz="1700" b="1" dirty="0">
                <a:solidFill>
                  <a:srgbClr val="FF0000"/>
                </a:solidFill>
              </a:rPr>
              <a:t>Çukurova Üniversitesi Endüstri Mühendisliği Bölümü Vizyonu</a:t>
            </a:r>
          </a:p>
          <a:p>
            <a:pPr algn="just">
              <a:buFont typeface="Georgia" panose="02040502050405020303" pitchFamily="18" charset="0"/>
              <a:buChar char="-"/>
            </a:pPr>
            <a:r>
              <a:rPr lang="tr-TR" sz="1700" dirty="0"/>
              <a:t>Eğitim – öğretimde kaliteye odaklanmış, </a:t>
            </a:r>
            <a:r>
              <a:rPr lang="tr-TR" sz="1700" dirty="0" err="1"/>
              <a:t>uluslararasılaşmış</a:t>
            </a:r>
            <a:r>
              <a:rPr lang="tr-TR" sz="1700" dirty="0"/>
              <a:t>, uluslararası düzeyde akredite olmuş, veri ile yönetilen örnek model bir bölüm olmak</a:t>
            </a:r>
          </a:p>
        </p:txBody>
      </p:sp>
      <p:sp>
        <p:nvSpPr>
          <p:cNvPr id="5" name="İçerik Yer Tutucusu 2"/>
          <p:cNvSpPr txBox="1">
            <a:spLocks/>
          </p:cNvSpPr>
          <p:nvPr/>
        </p:nvSpPr>
        <p:spPr>
          <a:xfrm>
            <a:off x="395536" y="2564904"/>
            <a:ext cx="8496944" cy="201622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tr-TR" sz="1700" b="1" dirty="0">
                <a:solidFill>
                  <a:srgbClr val="FF0000"/>
                </a:solidFill>
              </a:rPr>
              <a:t>Çukurova Üniversitesi Endüstri Mühendisliği Bölümü Misyonu</a:t>
            </a:r>
          </a:p>
          <a:p>
            <a:pPr algn="just">
              <a:buFont typeface="Georgia" panose="02040502050405020303" pitchFamily="18" charset="0"/>
              <a:buChar char="-"/>
            </a:pPr>
            <a:r>
              <a:rPr lang="tr-TR" sz="1700" dirty="0"/>
              <a:t>Yenilikçi ve teknolojik gelişmelere odaklı bilimsel araştırma faaliyetleri yapmak</a:t>
            </a:r>
          </a:p>
          <a:p>
            <a:pPr algn="just">
              <a:buFont typeface="Georgia" panose="02040502050405020303" pitchFamily="18" charset="0"/>
              <a:buChar char="-"/>
            </a:pPr>
            <a:r>
              <a:rPr lang="tr-TR" sz="1700" dirty="0"/>
              <a:t>Çağdaş ve mesleki açıdan yetkin, kendini sürekli geliştirme felsefesini benimsemiş mühendisler yetiştirmek</a:t>
            </a:r>
          </a:p>
          <a:p>
            <a:pPr algn="just">
              <a:buFont typeface="Georgia" panose="02040502050405020303" pitchFamily="18" charset="0"/>
              <a:buChar char="-"/>
            </a:pPr>
            <a:r>
              <a:rPr lang="tr-TR" sz="1700" dirty="0"/>
              <a:t>Kamu ve sanayi projeleri yapmak ve eğitimi paydaşların ihtiyaç ve beklentilerine uygun olarak sürdürmek</a:t>
            </a:r>
          </a:p>
        </p:txBody>
      </p:sp>
      <p:pic>
        <p:nvPicPr>
          <p:cNvPr id="6"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9" name="İçerik Yer Tutucusu 2"/>
          <p:cNvSpPr txBox="1">
            <a:spLocks/>
          </p:cNvSpPr>
          <p:nvPr/>
        </p:nvSpPr>
        <p:spPr>
          <a:xfrm>
            <a:off x="395536" y="4734083"/>
            <a:ext cx="8496944" cy="201622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tr-TR" sz="1700" b="1" dirty="0">
                <a:solidFill>
                  <a:srgbClr val="FF0000"/>
                </a:solidFill>
              </a:rPr>
              <a:t>Çukurova Üniversitesi Endüstri Mühendisliği Bölümü Değerleri</a:t>
            </a:r>
          </a:p>
          <a:p>
            <a:pPr>
              <a:buFont typeface="Georgia" panose="02040502050405020303" pitchFamily="18" charset="0"/>
              <a:buChar char="-"/>
            </a:pPr>
            <a:r>
              <a:rPr lang="tr-TR" sz="1700" dirty="0"/>
              <a:t>Öğrenci odaklı, sürekli iyileşmeye açık</a:t>
            </a:r>
          </a:p>
          <a:p>
            <a:pPr>
              <a:buFont typeface="Georgia" panose="02040502050405020303" pitchFamily="18" charset="0"/>
              <a:buChar char="-"/>
            </a:pPr>
            <a:r>
              <a:rPr lang="tr-TR" sz="1700" dirty="0"/>
              <a:t>Yenilikçi ürün ve hizmet geliştirme faaliyetlerini artıran</a:t>
            </a:r>
          </a:p>
          <a:p>
            <a:pPr>
              <a:buFont typeface="Georgia" panose="02040502050405020303" pitchFamily="18" charset="0"/>
              <a:buChar char="-"/>
            </a:pPr>
            <a:r>
              <a:rPr lang="tr-TR" sz="1700" dirty="0"/>
              <a:t>Paydaşların katılımını teşvik eden</a:t>
            </a:r>
          </a:p>
          <a:p>
            <a:pPr>
              <a:buFont typeface="Georgia" panose="02040502050405020303" pitchFamily="18" charset="0"/>
              <a:buChar char="-"/>
            </a:pPr>
            <a:r>
              <a:rPr lang="tr-TR" sz="1700" dirty="0"/>
              <a:t>Çevresel sürdürülebilirlik bilincine sahip</a:t>
            </a:r>
          </a:p>
          <a:p>
            <a:pPr>
              <a:buFont typeface="Georgia" panose="02040502050405020303" pitchFamily="18" charset="0"/>
              <a:buChar char="-"/>
            </a:pPr>
            <a:r>
              <a:rPr lang="tr-TR" sz="1700" dirty="0"/>
              <a:t>Yerel değerleri koruyarak evrensel değerlerde bütünleşen</a:t>
            </a:r>
          </a:p>
        </p:txBody>
      </p:sp>
    </p:spTree>
    <p:extLst>
      <p:ext uri="{BB962C8B-B14F-4D97-AF65-F5344CB8AC3E}">
        <p14:creationId xmlns:p14="http://schemas.microsoft.com/office/powerpoint/2010/main" val="3916707350"/>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Olcay\Desktop\EMÖT CUEMM Fotolar\arbella makarna teknik gezi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8064" cy="3459238"/>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Olcay\Desktop\EMÖT CUEMM Fotolar\kastamono entegre teknik gezi.PNG"/>
          <p:cNvPicPr>
            <a:picLocks noChangeAspect="1" noChangeArrowheads="1"/>
          </p:cNvPicPr>
          <p:nvPr/>
        </p:nvPicPr>
        <p:blipFill rotWithShape="1">
          <a:blip r:embed="rId3">
            <a:extLst>
              <a:ext uri="{28A0092B-C50C-407E-A947-70E740481C1C}">
                <a14:useLocalDpi xmlns:a14="http://schemas.microsoft.com/office/drawing/2010/main" val="0"/>
              </a:ext>
            </a:extLst>
          </a:blip>
          <a:srcRect t="15633"/>
          <a:stretch/>
        </p:blipFill>
        <p:spPr bwMode="auto">
          <a:xfrm>
            <a:off x="2340" y="3459237"/>
            <a:ext cx="6167202" cy="339876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Olcay\Desktop\EMÖT CUEMM Fotolar\wavin pilsa teknik gezis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488" y="1988280"/>
            <a:ext cx="4788024" cy="2808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6444208" y="5517232"/>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272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7" y="31101"/>
            <a:ext cx="2484199" cy="363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921" y="3264019"/>
            <a:ext cx="2556792" cy="359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95" y="332656"/>
            <a:ext cx="5302002" cy="265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74" y="3739723"/>
            <a:ext cx="4553374" cy="309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951" r="15592" b="34366"/>
          <a:stretch/>
        </p:blipFill>
        <p:spPr bwMode="auto">
          <a:xfrm>
            <a:off x="5075108" y="4956559"/>
            <a:ext cx="1369100" cy="48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51" r="15592" b="34366"/>
          <a:stretch/>
        </p:blipFill>
        <p:spPr bwMode="auto">
          <a:xfrm>
            <a:off x="2605293" y="1589685"/>
            <a:ext cx="1174619" cy="4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97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4" y="-15953"/>
            <a:ext cx="5141354" cy="387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txBox="1">
            <a:spLocks/>
          </p:cNvSpPr>
          <p:nvPr/>
        </p:nvSpPr>
        <p:spPr>
          <a:xfrm>
            <a:off x="-48606" y="3900366"/>
            <a:ext cx="4838328" cy="118481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tr-TR" sz="2400" b="1" dirty="0"/>
              <a:t>ÇUEMM</a:t>
            </a:r>
          </a:p>
          <a:p>
            <a:pPr marL="45720" indent="0" algn="ctr">
              <a:buNone/>
            </a:pPr>
            <a:r>
              <a:rPr lang="tr-TR" sz="2400" b="1" dirty="0">
                <a:solidFill>
                  <a:srgbClr val="FF0000"/>
                </a:solidFill>
              </a:rPr>
              <a:t>Geleneksel İftar Yemeği</a:t>
            </a:r>
            <a:endParaRPr lang="tr-TR" sz="2400" dirty="0">
              <a:solidFill>
                <a:srgbClr val="FF0000"/>
              </a:solidFill>
            </a:endParaRPr>
          </a:p>
        </p:txBody>
      </p:sp>
      <p:sp>
        <p:nvSpPr>
          <p:cNvPr id="4" name="İçerik Yer Tutucusu 2"/>
          <p:cNvSpPr txBox="1">
            <a:spLocks/>
          </p:cNvSpPr>
          <p:nvPr/>
        </p:nvSpPr>
        <p:spPr>
          <a:xfrm>
            <a:off x="4912339" y="3933056"/>
            <a:ext cx="4196165" cy="100811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tr-TR" sz="2400" b="1" dirty="0"/>
              <a:t>ÇUEMM</a:t>
            </a:r>
          </a:p>
          <a:p>
            <a:pPr marL="45720" indent="0" algn="ctr">
              <a:buNone/>
            </a:pPr>
            <a:r>
              <a:rPr lang="tr-TR" sz="2400" b="1" dirty="0">
                <a:solidFill>
                  <a:srgbClr val="FF0000"/>
                </a:solidFill>
              </a:rPr>
              <a:t>Geleneksel Erken Yılbaşı</a:t>
            </a:r>
            <a:endParaRPr lang="tr-TR" sz="2400" dirty="0">
              <a:solidFill>
                <a:srgbClr val="FF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24" y="-15953"/>
            <a:ext cx="4139952" cy="40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126" y="5229200"/>
            <a:ext cx="2422425" cy="149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09269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33" y="3140968"/>
            <a:ext cx="368509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txBox="1">
            <a:spLocks/>
          </p:cNvSpPr>
          <p:nvPr/>
        </p:nvSpPr>
        <p:spPr>
          <a:xfrm>
            <a:off x="35496" y="165538"/>
            <a:ext cx="3816424" cy="290342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tr-TR" sz="3600" b="1" dirty="0"/>
              <a:t>EMÖT </a:t>
            </a:r>
          </a:p>
          <a:p>
            <a:pPr marL="45720" indent="0" algn="ctr">
              <a:buNone/>
            </a:pPr>
            <a:r>
              <a:rPr lang="tr-TR" sz="3600" b="1" dirty="0">
                <a:solidFill>
                  <a:srgbClr val="FF0000"/>
                </a:solidFill>
              </a:rPr>
              <a:t>Geleneksel Tanışma Yemeği, Brunch ve Fasıl</a:t>
            </a:r>
            <a:endParaRPr lang="tr-TR" sz="3600" dirty="0">
              <a:solidFill>
                <a:srgbClr val="FF0000"/>
              </a:solidFill>
            </a:endParaRPr>
          </a:p>
        </p:txBody>
      </p:sp>
      <p:pic>
        <p:nvPicPr>
          <p:cNvPr id="9219" name="Picture 3" descr="C:\Users\Olcay\Desktop\EMÖT CUEMM Fotolar\tanişma kahvltı brun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466" y="752106"/>
            <a:ext cx="5077534" cy="5125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51" r="15592" b="34366"/>
          <a:stretch/>
        </p:blipFill>
        <p:spPr bwMode="auto">
          <a:xfrm>
            <a:off x="5371022" y="5991937"/>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6539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689735" y="1850790"/>
            <a:ext cx="4211960" cy="114616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spcBef>
                <a:spcPts val="0"/>
              </a:spcBef>
              <a:spcAft>
                <a:spcPts val="0"/>
              </a:spcAft>
              <a:buFont typeface="Georgia" pitchFamily="18" charset="0"/>
              <a:buNone/>
            </a:pPr>
            <a:r>
              <a:rPr lang="tr-TR" sz="3200" b="1" dirty="0"/>
              <a:t>EMÖT </a:t>
            </a:r>
          </a:p>
          <a:p>
            <a:pPr marL="45720" indent="0" algn="ctr">
              <a:spcBef>
                <a:spcPts val="0"/>
              </a:spcBef>
              <a:spcAft>
                <a:spcPts val="0"/>
              </a:spcAft>
              <a:buNone/>
            </a:pPr>
            <a:r>
              <a:rPr lang="tr-TR" sz="3200" b="1" dirty="0">
                <a:solidFill>
                  <a:srgbClr val="FF0000"/>
                </a:solidFill>
              </a:rPr>
              <a:t>Anıtkabir Gezisi</a:t>
            </a:r>
            <a:endParaRPr lang="tr-TR" sz="3200" dirty="0">
              <a:solidFill>
                <a:srgbClr val="FF0000"/>
              </a:solidFill>
            </a:endParaRPr>
          </a:p>
        </p:txBody>
      </p:sp>
      <p:pic>
        <p:nvPicPr>
          <p:cNvPr id="15363" name="Picture 3" descr="C:\Users\Olcay\Desktop\EMÖT CUEMM Fotolar\anıt kab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1" y="3103789"/>
            <a:ext cx="5261734" cy="327753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atatürk ve anıtkabir ile ilgili görsel sonuc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223" y="0"/>
            <a:ext cx="3918777" cy="39710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1561504" y="1060068"/>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descr="CUEMM Ankar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5223" y="3973627"/>
            <a:ext cx="3918777" cy="28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çukurova üniversitesi mühendislik fakültesi amblem ile ilgili görsel sonucu">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518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356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a:spLocks noGrp="1"/>
          </p:cNvSpPr>
          <p:nvPr>
            <p:ph sz="quarter" idx="13"/>
          </p:nvPr>
        </p:nvSpPr>
        <p:spPr>
          <a:xfrm>
            <a:off x="4631771" y="2348880"/>
            <a:ext cx="3645024" cy="2847215"/>
          </a:xfrm>
        </p:spPr>
        <p:txBody>
          <a:bodyPr>
            <a:noAutofit/>
          </a:bodyPr>
          <a:lstStyle/>
          <a:p>
            <a:pPr marL="45720" indent="0" algn="ctr">
              <a:buNone/>
            </a:pPr>
            <a:r>
              <a:rPr lang="tr-TR" sz="4000" b="1" dirty="0"/>
              <a:t>ÇUEMM ve EMÖT olarak </a:t>
            </a:r>
            <a:r>
              <a:rPr lang="tr-TR" sz="4000" b="1" dirty="0">
                <a:solidFill>
                  <a:srgbClr val="FF0000"/>
                </a:solidFill>
              </a:rPr>
              <a:t>70’s 80’s 90’s Pop Partisi</a:t>
            </a:r>
            <a:endParaRPr lang="tr-TR" sz="4000" dirty="0">
              <a:solidFill>
                <a:srgbClr val="FF0000"/>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1" r="15592" b="34366"/>
          <a:stretch/>
        </p:blipFill>
        <p:spPr bwMode="auto">
          <a:xfrm>
            <a:off x="5220072" y="5301208"/>
            <a:ext cx="2468422" cy="79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4664"/>
            <a:ext cx="2468422" cy="152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85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025" y="1895092"/>
            <a:ext cx="2425895" cy="156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txBox="1">
            <a:spLocks/>
          </p:cNvSpPr>
          <p:nvPr/>
        </p:nvSpPr>
        <p:spPr>
          <a:xfrm>
            <a:off x="433582" y="22160"/>
            <a:ext cx="4498457" cy="184483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tr-TR" sz="2800" b="1" dirty="0"/>
              <a:t>ÇUEMM ve EMÖT olarak;</a:t>
            </a:r>
          </a:p>
          <a:p>
            <a:pPr marL="45720" indent="0" algn="ctr">
              <a:buNone/>
            </a:pPr>
            <a:r>
              <a:rPr lang="tr-TR" sz="2800" b="1" dirty="0">
                <a:solidFill>
                  <a:srgbClr val="FF0000"/>
                </a:solidFill>
              </a:rPr>
              <a:t>Nisan’da Adana’da Portakal Çiçeği Karnavalı Kortejindeyiz.</a:t>
            </a:r>
            <a:endParaRPr lang="tr-TR" sz="2800" dirty="0">
              <a:solidFill>
                <a:srgbClr val="FF0000"/>
              </a:solidFill>
            </a:endParaRPr>
          </a:p>
        </p:txBody>
      </p:sp>
      <p:pic>
        <p:nvPicPr>
          <p:cNvPr id="7171" name="Picture 3" descr="C:\Users\Olcay\Desktop\EMÖT CUEMM Fotolar\portakal karnaval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639" y="0"/>
            <a:ext cx="4016141" cy="53548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Olcay\Desktop\EMÖT CUEMM Fotolar\portakal karnavalı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7100"/>
            <a:ext cx="5115639" cy="3400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51" r="15592" b="34366"/>
          <a:stretch/>
        </p:blipFill>
        <p:spPr bwMode="auto">
          <a:xfrm>
            <a:off x="6817571" y="6109266"/>
            <a:ext cx="2337343" cy="74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639" y="5354854"/>
            <a:ext cx="1701932" cy="105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81456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167977" y="1829292"/>
            <a:ext cx="9012535" cy="3474720"/>
          </a:xfrm>
        </p:spPr>
        <p:txBody>
          <a:bodyPr>
            <a:normAutofit fontScale="92500" lnSpcReduction="10000"/>
          </a:bodyPr>
          <a:lstStyle/>
          <a:p>
            <a:pPr>
              <a:buFont typeface="Georgia" panose="02040502050405020303" pitchFamily="18" charset="0"/>
              <a:buChar char="-"/>
            </a:pPr>
            <a:r>
              <a:rPr lang="tr-TR" dirty="0">
                <a:solidFill>
                  <a:srgbClr val="FF0000"/>
                </a:solidFill>
              </a:rPr>
              <a:t>Adres: </a:t>
            </a:r>
          </a:p>
          <a:p>
            <a:pPr marL="45720" indent="0">
              <a:buNone/>
            </a:pPr>
            <a:r>
              <a:rPr lang="tr-TR" dirty="0"/>
              <a:t>Çukurova Üniversitesi Mühendislik Fakültesi Endüstri Mühendisliği Bölümü</a:t>
            </a:r>
          </a:p>
          <a:p>
            <a:pPr marL="45720" indent="0">
              <a:buNone/>
            </a:pPr>
            <a:r>
              <a:rPr lang="tr-TR" dirty="0"/>
              <a:t>01330 Balcalı  Sarıçam/ ADANA</a:t>
            </a:r>
          </a:p>
          <a:p>
            <a:pPr>
              <a:buFont typeface="Georgia" panose="02040502050405020303" pitchFamily="18" charset="0"/>
              <a:buChar char="-"/>
            </a:pPr>
            <a:endParaRPr lang="tr-TR" dirty="0"/>
          </a:p>
          <a:p>
            <a:pPr>
              <a:buFont typeface="Georgia" panose="02040502050405020303" pitchFamily="18" charset="0"/>
              <a:buChar char="-"/>
            </a:pPr>
            <a:r>
              <a:rPr lang="tr-TR" dirty="0">
                <a:solidFill>
                  <a:srgbClr val="FF0000"/>
                </a:solidFill>
              </a:rPr>
              <a:t>Tel: </a:t>
            </a:r>
          </a:p>
          <a:p>
            <a:pPr marL="45720" indent="0">
              <a:buNone/>
            </a:pPr>
            <a:r>
              <a:rPr lang="tr-TR" dirty="0"/>
              <a:t>0 322 338 60 60 / 2074</a:t>
            </a:r>
          </a:p>
          <a:p>
            <a:pPr>
              <a:buFont typeface="Georgia" panose="02040502050405020303" pitchFamily="18" charset="0"/>
              <a:buChar char="-"/>
            </a:pPr>
            <a:endParaRPr lang="tr-TR" dirty="0"/>
          </a:p>
          <a:p>
            <a:pPr>
              <a:buFont typeface="Georgia" panose="02040502050405020303" pitchFamily="18" charset="0"/>
              <a:buChar char="-"/>
            </a:pPr>
            <a:r>
              <a:rPr lang="tr-TR" dirty="0">
                <a:solidFill>
                  <a:srgbClr val="FF0000"/>
                </a:solidFill>
              </a:rPr>
              <a:t>Bölüm Web Sayfası:</a:t>
            </a:r>
          </a:p>
          <a:p>
            <a:pPr marL="45720" indent="0">
              <a:buNone/>
            </a:pPr>
            <a:r>
              <a:rPr lang="tr-TR" dirty="0"/>
              <a:t>http://emb.cu.edu.tr/tr/</a:t>
            </a:r>
          </a:p>
        </p:txBody>
      </p:sp>
      <p:sp>
        <p:nvSpPr>
          <p:cNvPr id="4" name="1 Başlık"/>
          <p:cNvSpPr>
            <a:spLocks noGrp="1"/>
          </p:cNvSpPr>
          <p:nvPr>
            <p:ph type="title"/>
          </p:nvPr>
        </p:nvSpPr>
        <p:spPr>
          <a:xfrm>
            <a:off x="36512" y="548680"/>
            <a:ext cx="9144000" cy="936104"/>
          </a:xfrm>
        </p:spPr>
        <p:txBody>
          <a:bodyPr>
            <a:normAutofit fontScale="90000"/>
          </a:bodyPr>
          <a:lstStyle/>
          <a:p>
            <a:pPr marL="0" indent="0" algn="ctr">
              <a:buNone/>
            </a:pPr>
            <a:r>
              <a:rPr lang="tr-TR" sz="2800" b="1" dirty="0"/>
              <a:t>Endüstri Mühendisliği Bölümü</a:t>
            </a:r>
            <a:br>
              <a:rPr lang="tr-TR" sz="2800" b="1" dirty="0"/>
            </a:br>
            <a:r>
              <a:rPr lang="tr-TR" sz="2800" dirty="0"/>
              <a:t>İletişim Bilgilerimiz</a:t>
            </a:r>
            <a:endParaRPr lang="tr-TR" sz="28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068960"/>
            <a:ext cx="4944591" cy="36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çukurova üniversitesi mühendislik fakültesi amblem ile ilgili görsel sonucu">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84007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4774248"/>
            <a:ext cx="8424936" cy="1535072"/>
          </a:xfrm>
        </p:spPr>
        <p:txBody>
          <a:bodyPr/>
          <a:lstStyle/>
          <a:p>
            <a:pPr marL="0" indent="0" algn="ctr">
              <a:buNone/>
            </a:pPr>
            <a:r>
              <a:rPr lang="tr-TR" dirty="0">
                <a:solidFill>
                  <a:srgbClr val="0070C0"/>
                </a:solidFill>
              </a:rPr>
              <a:t>DAHA İYİYİ YAPABİLMEK İÇİN BİZİ TERCİH EDİN </a:t>
            </a:r>
          </a:p>
        </p:txBody>
      </p:sp>
      <p:pic>
        <p:nvPicPr>
          <p:cNvPr id="2050" name="Picture 2" descr="endüstri mühendisliğini hastaya doktor savunmaya avukat geri kalan ile ilgili görsel sonuc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299" y="-4251"/>
            <a:ext cx="5715000" cy="45624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645" y="1219885"/>
            <a:ext cx="2857187" cy="285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19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395536" y="1322432"/>
            <a:ext cx="8496944" cy="2034560"/>
          </a:xfrm>
        </p:spPr>
        <p:txBody>
          <a:bodyPr>
            <a:normAutofit/>
          </a:bodyPr>
          <a:lstStyle/>
          <a:p>
            <a:pPr marL="45720" indent="0">
              <a:buNone/>
            </a:pPr>
            <a:r>
              <a:rPr lang="tr-TR" sz="1700" b="1" dirty="0">
                <a:solidFill>
                  <a:srgbClr val="FF0000"/>
                </a:solidFill>
              </a:rPr>
              <a:t>Kariyer İmkanları</a:t>
            </a:r>
            <a:endParaRPr lang="tr-TR" sz="1700" dirty="0">
              <a:solidFill>
                <a:srgbClr val="FF0000"/>
              </a:solidFill>
            </a:endParaRPr>
          </a:p>
          <a:p>
            <a:pPr>
              <a:buFont typeface="Georgia" panose="02040502050405020303" pitchFamily="18" charset="0"/>
              <a:buChar char="-"/>
            </a:pPr>
            <a:r>
              <a:rPr lang="tr-TR" sz="1700" dirty="0"/>
              <a:t>Özel sektör (imalat, tekstil, otomotiv, elektronik, kimya, inşaat ve diğerleri)</a:t>
            </a:r>
          </a:p>
          <a:p>
            <a:pPr>
              <a:buFont typeface="Georgia" panose="02040502050405020303" pitchFamily="18" charset="0"/>
              <a:buChar char="-"/>
            </a:pPr>
            <a:r>
              <a:rPr lang="tr-TR" sz="1700" dirty="0"/>
              <a:t>Hizmet sektörü (finans, sigorta, sağlık, iletişim) </a:t>
            </a:r>
          </a:p>
          <a:p>
            <a:pPr>
              <a:buFont typeface="Georgia" panose="02040502050405020303" pitchFamily="18" charset="0"/>
              <a:buChar char="-"/>
            </a:pPr>
            <a:r>
              <a:rPr lang="tr-TR" sz="1700" dirty="0"/>
              <a:t>Kamu sektörü (DPT, TSK, Bakanlıklar, KİT’ler) </a:t>
            </a:r>
          </a:p>
          <a:p>
            <a:pPr>
              <a:buFont typeface="Georgia" panose="02040502050405020303" pitchFamily="18" charset="0"/>
              <a:buChar char="-"/>
            </a:pPr>
            <a:r>
              <a:rPr lang="tr-TR" sz="1700" dirty="0"/>
              <a:t>Araştırma kurumları (Üniversiteler, TÜBİTAK, Araştırma Enstitüleri)</a:t>
            </a:r>
          </a:p>
          <a:p>
            <a:pPr marL="45720" indent="0">
              <a:buNone/>
            </a:pPr>
            <a:endParaRPr lang="tr-TR" sz="1700" dirty="0"/>
          </a:p>
        </p:txBody>
      </p:sp>
      <p:sp>
        <p:nvSpPr>
          <p:cNvPr id="5" name="İçerik Yer Tutucusu 2"/>
          <p:cNvSpPr txBox="1">
            <a:spLocks/>
          </p:cNvSpPr>
          <p:nvPr/>
        </p:nvSpPr>
        <p:spPr>
          <a:xfrm>
            <a:off x="395536" y="3356992"/>
            <a:ext cx="8496944" cy="295232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tr-TR" sz="1700" b="1" dirty="0">
                <a:solidFill>
                  <a:srgbClr val="FF0000"/>
                </a:solidFill>
              </a:rPr>
              <a:t>Çalışma Alanları</a:t>
            </a:r>
            <a:endParaRPr lang="tr-TR" sz="1700" dirty="0">
              <a:solidFill>
                <a:srgbClr val="FF0000"/>
              </a:solidFill>
            </a:endParaRPr>
          </a:p>
          <a:p>
            <a:pPr>
              <a:buFont typeface="Georgia" panose="02040502050405020303" pitchFamily="18" charset="0"/>
              <a:buChar char="-"/>
            </a:pPr>
            <a:r>
              <a:rPr lang="tr-TR" sz="1700" dirty="0"/>
              <a:t>Satış tahminleri, Üretim planlama, Stok kontrol, Kalite yönetimi, Bakım planlama </a:t>
            </a:r>
          </a:p>
          <a:p>
            <a:pPr>
              <a:buFont typeface="Georgia" panose="02040502050405020303" pitchFamily="18" charset="0"/>
              <a:buChar char="-"/>
            </a:pPr>
            <a:r>
              <a:rPr lang="tr-TR" sz="1700" dirty="0"/>
              <a:t>Performans ve Verimlilik Yönetimi </a:t>
            </a:r>
          </a:p>
          <a:p>
            <a:pPr>
              <a:buFont typeface="Georgia" panose="02040502050405020303" pitchFamily="18" charset="0"/>
              <a:buChar char="-"/>
            </a:pPr>
            <a:r>
              <a:rPr lang="tr-TR" sz="1700" dirty="0"/>
              <a:t>Üretim ve yönetim bilgi sistemleri </a:t>
            </a:r>
          </a:p>
          <a:p>
            <a:pPr>
              <a:buFont typeface="Georgia" panose="02040502050405020303" pitchFamily="18" charset="0"/>
              <a:buChar char="-"/>
            </a:pPr>
            <a:r>
              <a:rPr lang="tr-TR" sz="1700" dirty="0"/>
              <a:t>Ürün geliştirme, CAD/CAM, CIM sistemleri, Proses planlama </a:t>
            </a:r>
          </a:p>
          <a:p>
            <a:pPr>
              <a:buFont typeface="Georgia" panose="02040502050405020303" pitchFamily="18" charset="0"/>
              <a:buChar char="-"/>
            </a:pPr>
            <a:r>
              <a:rPr lang="tr-TR" sz="1700" dirty="0"/>
              <a:t>Malzeme akışı, Tesis yerleşimi, Otomasyon, Robotlar, İş yeri tasarımı </a:t>
            </a:r>
          </a:p>
          <a:p>
            <a:pPr>
              <a:buFont typeface="Georgia" panose="02040502050405020303" pitchFamily="18" charset="0"/>
              <a:buChar char="-"/>
            </a:pPr>
            <a:r>
              <a:rPr lang="tr-TR" sz="1700" dirty="0"/>
              <a:t>İnsan kaynakları yönetimi, İş değerlendirme </a:t>
            </a:r>
          </a:p>
          <a:p>
            <a:pPr>
              <a:buFont typeface="Georgia" panose="02040502050405020303" pitchFamily="18" charset="0"/>
              <a:buChar char="-"/>
            </a:pPr>
            <a:r>
              <a:rPr lang="tr-TR" sz="1700" dirty="0"/>
              <a:t>Maliyet analizleri, yatırım planlama ve fizibilite</a:t>
            </a:r>
          </a:p>
          <a:p>
            <a:pPr marL="45720" indent="0">
              <a:buFont typeface="Georgia" pitchFamily="18" charset="0"/>
              <a:buNone/>
            </a:pPr>
            <a:endParaRPr lang="tr-TR" sz="1700" dirty="0"/>
          </a:p>
        </p:txBody>
      </p:sp>
      <p:pic>
        <p:nvPicPr>
          <p:cNvPr id="6"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294022506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1187624" y="1412776"/>
            <a:ext cx="6400800" cy="609248"/>
          </a:xfrm>
        </p:spPr>
        <p:txBody>
          <a:bodyPr>
            <a:noAutofit/>
          </a:bodyPr>
          <a:lstStyle/>
          <a:p>
            <a:pPr marL="45720" indent="0" algn="ctr">
              <a:buNone/>
            </a:pPr>
            <a:r>
              <a:rPr lang="tr-TR" sz="3600" b="1" dirty="0">
                <a:solidFill>
                  <a:srgbClr val="FF0000"/>
                </a:solidFill>
              </a:rPr>
              <a:t>Taban Puan ve Sıralama</a:t>
            </a:r>
          </a:p>
        </p:txBody>
      </p:sp>
      <p:pic>
        <p:nvPicPr>
          <p:cNvPr id="10"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graphicFrame>
        <p:nvGraphicFramePr>
          <p:cNvPr id="2" name="Tablo 1"/>
          <p:cNvGraphicFramePr>
            <a:graphicFrameLocks noGrp="1"/>
          </p:cNvGraphicFramePr>
          <p:nvPr>
            <p:extLst>
              <p:ext uri="{D42A27DB-BD31-4B8C-83A1-F6EECF244321}">
                <p14:modId xmlns:p14="http://schemas.microsoft.com/office/powerpoint/2010/main" val="2163197052"/>
              </p:ext>
            </p:extLst>
          </p:nvPr>
        </p:nvGraphicFramePr>
        <p:xfrm>
          <a:off x="636708" y="3861048"/>
          <a:ext cx="8160334" cy="2088232"/>
        </p:xfrm>
        <a:graphic>
          <a:graphicData uri="http://schemas.openxmlformats.org/drawingml/2006/table">
            <a:tbl>
              <a:tblPr/>
              <a:tblGrid>
                <a:gridCol w="2295398">
                  <a:extLst>
                    <a:ext uri="{9D8B030D-6E8A-4147-A177-3AD203B41FA5}">
                      <a16:colId xmlns:a16="http://schemas.microsoft.com/office/drawing/2014/main" val="20000"/>
                    </a:ext>
                  </a:extLst>
                </a:gridCol>
                <a:gridCol w="1749422">
                  <a:extLst>
                    <a:ext uri="{9D8B030D-6E8A-4147-A177-3AD203B41FA5}">
                      <a16:colId xmlns:a16="http://schemas.microsoft.com/office/drawing/2014/main" val="20001"/>
                    </a:ext>
                  </a:extLst>
                </a:gridCol>
                <a:gridCol w="525660">
                  <a:extLst>
                    <a:ext uri="{9D8B030D-6E8A-4147-A177-3AD203B41FA5}">
                      <a16:colId xmlns:a16="http://schemas.microsoft.com/office/drawing/2014/main" val="20002"/>
                    </a:ext>
                  </a:extLst>
                </a:gridCol>
                <a:gridCol w="707714">
                  <a:extLst>
                    <a:ext uri="{9D8B030D-6E8A-4147-A177-3AD203B41FA5}">
                      <a16:colId xmlns:a16="http://schemas.microsoft.com/office/drawing/2014/main" val="20003"/>
                    </a:ext>
                  </a:extLst>
                </a:gridCol>
                <a:gridCol w="793909">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1152127">
                  <a:extLst>
                    <a:ext uri="{9D8B030D-6E8A-4147-A177-3AD203B41FA5}">
                      <a16:colId xmlns:a16="http://schemas.microsoft.com/office/drawing/2014/main" val="20006"/>
                    </a:ext>
                  </a:extLst>
                </a:gridCol>
              </a:tblGrid>
              <a:tr h="2088232">
                <a:tc>
                  <a:txBody>
                    <a:bodyPr/>
                    <a:lstStyle/>
                    <a:p>
                      <a:pPr algn="ctr" fontAlgn="ctr"/>
                      <a:r>
                        <a:rPr lang="tr-TR" sz="1700" dirty="0">
                          <a:effectLst/>
                        </a:rPr>
                        <a:t>ÇUKUROVA ÜNİVERSİTESİ (Adana)(Devlet)</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a:effectLst/>
                        </a:rPr>
                        <a:t>Endüstri Mühendisliği</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u="none" strike="noStrike">
                          <a:solidFill>
                            <a:srgbClr val="007DBB"/>
                          </a:solidFill>
                          <a:effectLst/>
                          <a:hlinkClick r:id="rId5"/>
                        </a:rPr>
                        <a:t>SAY</a:t>
                      </a:r>
                      <a:endParaRPr lang="tr-TR" sz="170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dirty="0">
                          <a:effectLst/>
                        </a:rPr>
                        <a:t>70+2</a:t>
                      </a:r>
                    </a:p>
                    <a:p>
                      <a:pPr algn="ctr" fontAlgn="ctr"/>
                      <a:r>
                        <a:rPr lang="tr-TR" sz="1700" dirty="0">
                          <a:effectLst/>
                        </a:rPr>
                        <a:t>70+2</a:t>
                      </a:r>
                      <a:br>
                        <a:rPr lang="tr-TR" sz="1700" dirty="0">
                          <a:effectLst/>
                        </a:rPr>
                      </a:br>
                      <a:r>
                        <a:rPr lang="tr-TR" sz="1700" dirty="0">
                          <a:effectLst/>
                        </a:rPr>
                        <a:t>70+2</a:t>
                      </a:r>
                      <a:br>
                        <a:rPr lang="tr-TR" sz="1700" dirty="0">
                          <a:effectLst/>
                        </a:rPr>
                      </a:br>
                      <a:r>
                        <a:rPr lang="tr-TR" sz="1700" dirty="0">
                          <a:effectLst/>
                        </a:rPr>
                        <a:t>70+2</a:t>
                      </a:r>
                      <a:br>
                        <a:rPr lang="tr-TR" sz="1700" dirty="0">
                          <a:effectLst/>
                        </a:rPr>
                      </a:br>
                      <a:r>
                        <a:rPr lang="tr-TR" sz="1700" dirty="0">
                          <a:effectLst/>
                        </a:rPr>
                        <a:t>70+2</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dirty="0">
                          <a:effectLst/>
                        </a:rPr>
                        <a:t>72</a:t>
                      </a:r>
                    </a:p>
                    <a:p>
                      <a:pPr algn="ctr" fontAlgn="ctr"/>
                      <a:r>
                        <a:rPr lang="tr-TR" sz="1700" dirty="0">
                          <a:effectLst/>
                        </a:rPr>
                        <a:t>72</a:t>
                      </a:r>
                      <a:br>
                        <a:rPr lang="tr-TR" sz="1700" dirty="0">
                          <a:effectLst/>
                        </a:rPr>
                      </a:br>
                      <a:r>
                        <a:rPr lang="tr-TR" sz="1700" dirty="0">
                          <a:effectLst/>
                        </a:rPr>
                        <a:t>72</a:t>
                      </a:r>
                      <a:br>
                        <a:rPr lang="tr-TR" sz="1700" dirty="0">
                          <a:effectLst/>
                        </a:rPr>
                      </a:br>
                      <a:r>
                        <a:rPr lang="tr-TR" sz="1700" dirty="0">
                          <a:effectLst/>
                        </a:rPr>
                        <a:t>72</a:t>
                      </a:r>
                      <a:br>
                        <a:rPr lang="tr-TR" sz="1700" dirty="0">
                          <a:effectLst/>
                        </a:rPr>
                      </a:br>
                      <a:r>
                        <a:rPr lang="tr-TR" sz="1700" dirty="0">
                          <a:effectLst/>
                        </a:rPr>
                        <a:t>72</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dirty="0">
                          <a:effectLst/>
                        </a:rPr>
                        <a:t>122.468</a:t>
                      </a:r>
                    </a:p>
                    <a:p>
                      <a:pPr algn="ctr" fontAlgn="ctr"/>
                      <a:r>
                        <a:rPr lang="tr-TR" sz="1700" dirty="0">
                          <a:effectLst/>
                        </a:rPr>
                        <a:t>141.251</a:t>
                      </a:r>
                      <a:br>
                        <a:rPr lang="tr-TR" sz="1700" dirty="0">
                          <a:effectLst/>
                        </a:rPr>
                      </a:br>
                      <a:r>
                        <a:rPr lang="tr-TR" sz="1700" dirty="0">
                          <a:effectLst/>
                        </a:rPr>
                        <a:t>139.000</a:t>
                      </a:r>
                      <a:br>
                        <a:rPr lang="tr-TR" sz="1700" dirty="0">
                          <a:effectLst/>
                        </a:rPr>
                      </a:br>
                      <a:r>
                        <a:rPr lang="tr-TR" sz="1700" dirty="0">
                          <a:effectLst/>
                        </a:rPr>
                        <a:t>147.046</a:t>
                      </a:r>
                      <a:br>
                        <a:rPr lang="tr-TR" sz="1700" dirty="0">
                          <a:effectLst/>
                        </a:rPr>
                      </a:br>
                      <a:r>
                        <a:rPr lang="tr-TR" sz="1700" dirty="0">
                          <a:effectLst/>
                        </a:rPr>
                        <a:t>131.000</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tc>
                  <a:txBody>
                    <a:bodyPr/>
                    <a:lstStyle/>
                    <a:p>
                      <a:pPr algn="ctr" fontAlgn="ctr"/>
                      <a:r>
                        <a:rPr lang="tr-TR" sz="1700" dirty="0">
                          <a:effectLst/>
                        </a:rPr>
                        <a:t>386,17329</a:t>
                      </a:r>
                    </a:p>
                    <a:p>
                      <a:pPr algn="ctr" fontAlgn="ctr"/>
                      <a:r>
                        <a:rPr lang="tr-TR" sz="1700" dirty="0">
                          <a:effectLst/>
                        </a:rPr>
                        <a:t>312,98478</a:t>
                      </a:r>
                      <a:br>
                        <a:rPr lang="tr-TR" sz="1700" dirty="0">
                          <a:effectLst/>
                        </a:rPr>
                      </a:br>
                      <a:r>
                        <a:rPr lang="tr-TR" sz="1700" dirty="0">
                          <a:effectLst/>
                        </a:rPr>
                        <a:t>364,52630</a:t>
                      </a:r>
                      <a:br>
                        <a:rPr lang="tr-TR" sz="1700" dirty="0">
                          <a:effectLst/>
                        </a:rPr>
                      </a:br>
                      <a:r>
                        <a:rPr lang="tr-TR" sz="1700" dirty="0">
                          <a:effectLst/>
                        </a:rPr>
                        <a:t>323,24165</a:t>
                      </a:r>
                      <a:br>
                        <a:rPr lang="tr-TR" sz="1700" dirty="0">
                          <a:effectLst/>
                        </a:rPr>
                      </a:br>
                      <a:r>
                        <a:rPr lang="tr-TR" sz="1700" dirty="0">
                          <a:effectLst/>
                        </a:rPr>
                        <a:t>316,48601</a:t>
                      </a: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val="303948047"/>
              </p:ext>
            </p:extLst>
          </p:nvPr>
        </p:nvGraphicFramePr>
        <p:xfrm>
          <a:off x="664397" y="2276872"/>
          <a:ext cx="8084066" cy="1849278"/>
        </p:xfrm>
        <a:graphic>
          <a:graphicData uri="http://schemas.openxmlformats.org/drawingml/2006/table">
            <a:tbl>
              <a:tblPr/>
              <a:tblGrid>
                <a:gridCol w="225141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576377">
                  <a:extLst>
                    <a:ext uri="{9D8B030D-6E8A-4147-A177-3AD203B41FA5}">
                      <a16:colId xmlns:a16="http://schemas.microsoft.com/office/drawing/2014/main" val="20002"/>
                    </a:ext>
                  </a:extLst>
                </a:gridCol>
                <a:gridCol w="791268">
                  <a:extLst>
                    <a:ext uri="{9D8B030D-6E8A-4147-A177-3AD203B41FA5}">
                      <a16:colId xmlns:a16="http://schemas.microsoft.com/office/drawing/2014/main" val="20003"/>
                    </a:ext>
                  </a:extLst>
                </a:gridCol>
                <a:gridCol w="791268">
                  <a:extLst>
                    <a:ext uri="{9D8B030D-6E8A-4147-A177-3AD203B41FA5}">
                      <a16:colId xmlns:a16="http://schemas.microsoft.com/office/drawing/2014/main" val="20004"/>
                    </a:ext>
                  </a:extLst>
                </a:gridCol>
                <a:gridCol w="791268">
                  <a:extLst>
                    <a:ext uri="{9D8B030D-6E8A-4147-A177-3AD203B41FA5}">
                      <a16:colId xmlns:a16="http://schemas.microsoft.com/office/drawing/2014/main" val="20005"/>
                    </a:ext>
                  </a:extLst>
                </a:gridCol>
                <a:gridCol w="1082266">
                  <a:extLst>
                    <a:ext uri="{9D8B030D-6E8A-4147-A177-3AD203B41FA5}">
                      <a16:colId xmlns:a16="http://schemas.microsoft.com/office/drawing/2014/main" val="20006"/>
                    </a:ext>
                  </a:extLst>
                </a:gridCol>
              </a:tblGrid>
              <a:tr h="1578775">
                <a:tc>
                  <a:txBody>
                    <a:bodyPr/>
                    <a:lstStyle/>
                    <a:p>
                      <a:pPr algn="ctr" fontAlgn="ctr"/>
                      <a:r>
                        <a:rPr lang="tr-TR" sz="1700" dirty="0">
                          <a:solidFill>
                            <a:srgbClr val="FFFFFF"/>
                          </a:solidFill>
                          <a:effectLst/>
                        </a:rPr>
                        <a:t>Üniversite</a:t>
                      </a:r>
                      <a:endParaRPr lang="tr-TR"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tr-TR" sz="1700" dirty="0">
                          <a:solidFill>
                            <a:srgbClr val="FFFFFF"/>
                          </a:solidFill>
                          <a:effectLst/>
                        </a:rPr>
                        <a:t>Bölüm Adı</a:t>
                      </a:r>
                      <a:endParaRPr lang="tr-TR"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tr-TR" sz="1700" u="none" strike="noStrike">
                          <a:solidFill>
                            <a:srgbClr val="FFFFFF"/>
                          </a:solidFill>
                          <a:effectLst/>
                          <a:hlinkClick r:id="rId6"/>
                        </a:rPr>
                        <a:t>Puan</a:t>
                      </a:r>
                      <a:br>
                        <a:rPr lang="tr-TR" sz="1700" u="none" strike="noStrike">
                          <a:solidFill>
                            <a:srgbClr val="FFFFFF"/>
                          </a:solidFill>
                          <a:effectLst/>
                          <a:hlinkClick r:id="rId6"/>
                        </a:rPr>
                      </a:br>
                      <a:r>
                        <a:rPr lang="tr-TR" sz="1700" u="none" strike="noStrike">
                          <a:solidFill>
                            <a:srgbClr val="FFFFFF"/>
                          </a:solidFill>
                          <a:effectLst/>
                          <a:hlinkClick r:id="rId6"/>
                        </a:rPr>
                        <a:t>Türü</a:t>
                      </a:r>
                      <a:endParaRPr lang="tr-TR" sz="170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tr-TR" sz="1700" dirty="0">
                          <a:solidFill>
                            <a:srgbClr val="FFFFFF"/>
                          </a:solidFill>
                          <a:effectLst/>
                        </a:rPr>
                        <a:t>Kont.</a:t>
                      </a:r>
                      <a:br>
                        <a:rPr lang="tr-TR" sz="1700" dirty="0">
                          <a:solidFill>
                            <a:srgbClr val="FFFFFF"/>
                          </a:solidFill>
                          <a:effectLst/>
                        </a:rPr>
                      </a:br>
                      <a:endParaRPr lang="tr-TR" sz="1700" dirty="0">
                        <a:solidFill>
                          <a:srgbClr val="FFFFFF"/>
                        </a:solidFill>
                        <a:effectLst/>
                      </a:endParaRPr>
                    </a:p>
                    <a:p>
                      <a:pPr algn="ctr" fontAlgn="ctr"/>
                      <a:r>
                        <a:rPr lang="tr-TR" sz="1700" dirty="0">
                          <a:solidFill>
                            <a:srgbClr val="FFFFFF"/>
                          </a:solidFill>
                          <a:effectLst/>
                        </a:rPr>
                        <a:t>2022</a:t>
                      </a:r>
                    </a:p>
                    <a:p>
                      <a:pPr algn="ctr" fontAlgn="ctr"/>
                      <a:r>
                        <a:rPr lang="tr-TR" sz="1700" dirty="0">
                          <a:solidFill>
                            <a:srgbClr val="FFFFFF"/>
                          </a:solidFill>
                          <a:effectLst/>
                        </a:rPr>
                        <a:t>2021</a:t>
                      </a:r>
                      <a:br>
                        <a:rPr lang="tr-TR" sz="1700" dirty="0">
                          <a:solidFill>
                            <a:srgbClr val="FFFFFF"/>
                          </a:solidFill>
                          <a:effectLst/>
                        </a:rPr>
                      </a:br>
                      <a:r>
                        <a:rPr lang="tr-TR" sz="1700" dirty="0">
                          <a:solidFill>
                            <a:srgbClr val="FFFFFF"/>
                          </a:solidFill>
                          <a:effectLst/>
                        </a:rPr>
                        <a:t>2020</a:t>
                      </a:r>
                      <a:br>
                        <a:rPr lang="tr-TR" sz="1700" dirty="0">
                          <a:effectLst/>
                        </a:rPr>
                      </a:br>
                      <a:r>
                        <a:rPr lang="tr-TR" sz="1700" dirty="0">
                          <a:solidFill>
                            <a:srgbClr val="FFFFFF"/>
                          </a:solidFill>
                          <a:effectLst/>
                        </a:rPr>
                        <a:t>2019</a:t>
                      </a:r>
                      <a:br>
                        <a:rPr lang="tr-TR" sz="1700" dirty="0">
                          <a:effectLst/>
                        </a:rPr>
                      </a:br>
                      <a:r>
                        <a:rPr lang="tr-TR" sz="1700" dirty="0">
                          <a:solidFill>
                            <a:srgbClr val="FFFFFF"/>
                          </a:solidFill>
                          <a:effectLst/>
                        </a:rPr>
                        <a:t>2018</a:t>
                      </a:r>
                      <a:endParaRPr lang="tr-TR"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tr-TR" sz="1700" dirty="0">
                          <a:solidFill>
                            <a:srgbClr val="FFFFFF"/>
                          </a:solidFill>
                          <a:effectLst/>
                        </a:rPr>
                        <a:t>Yer.</a:t>
                      </a:r>
                      <a:br>
                        <a:rPr lang="tr-TR" sz="1700" dirty="0">
                          <a:solidFill>
                            <a:srgbClr val="FFFFFF"/>
                          </a:solidFill>
                          <a:effectLst/>
                        </a:rPr>
                      </a:br>
                      <a:endParaRPr lang="tr-TR" sz="1700" dirty="0">
                        <a:solidFill>
                          <a:srgbClr val="FFFFFF"/>
                        </a:solidFill>
                        <a:effectLst/>
                      </a:endParaRPr>
                    </a:p>
                    <a:p>
                      <a:pPr algn="ctr" fontAlgn="ctr"/>
                      <a:r>
                        <a:rPr lang="tr-TR" sz="1700" dirty="0">
                          <a:solidFill>
                            <a:srgbClr val="FFFFFF"/>
                          </a:solidFill>
                          <a:effectLst/>
                        </a:rPr>
                        <a:t>2022</a:t>
                      </a:r>
                    </a:p>
                    <a:p>
                      <a:pPr algn="ctr" fontAlgn="ctr"/>
                      <a:r>
                        <a:rPr lang="tr-TR" sz="1700" dirty="0">
                          <a:solidFill>
                            <a:srgbClr val="FFFFFF"/>
                          </a:solidFill>
                          <a:effectLst/>
                        </a:rPr>
                        <a:t>2021</a:t>
                      </a:r>
                      <a:br>
                        <a:rPr lang="tr-TR" sz="1700" dirty="0">
                          <a:solidFill>
                            <a:srgbClr val="FFFFFF"/>
                          </a:solidFill>
                          <a:effectLst/>
                        </a:rPr>
                      </a:br>
                      <a:r>
                        <a:rPr lang="tr-TR" sz="1700" dirty="0">
                          <a:solidFill>
                            <a:srgbClr val="FFFFFF"/>
                          </a:solidFill>
                          <a:effectLst/>
                        </a:rPr>
                        <a:t>2020</a:t>
                      </a:r>
                      <a:br>
                        <a:rPr lang="tr-TR" sz="1700" dirty="0">
                          <a:effectLst/>
                        </a:rPr>
                      </a:br>
                      <a:r>
                        <a:rPr lang="tr-TR" sz="1700" dirty="0">
                          <a:solidFill>
                            <a:srgbClr val="FFFFFF"/>
                          </a:solidFill>
                          <a:effectLst/>
                        </a:rPr>
                        <a:t>2019</a:t>
                      </a:r>
                      <a:br>
                        <a:rPr lang="tr-TR" sz="1700" dirty="0">
                          <a:effectLst/>
                        </a:rPr>
                      </a:br>
                      <a:r>
                        <a:rPr lang="tr-TR" sz="1700" dirty="0">
                          <a:solidFill>
                            <a:srgbClr val="FFFFFF"/>
                          </a:solidFill>
                          <a:effectLst/>
                        </a:rPr>
                        <a:t>2018</a:t>
                      </a:r>
                      <a:endParaRPr lang="tr-TR"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tr-TR" sz="1700" dirty="0">
                          <a:solidFill>
                            <a:srgbClr val="FFFFFF"/>
                          </a:solidFill>
                          <a:effectLst/>
                        </a:rPr>
                        <a:t>Başarı</a:t>
                      </a:r>
                      <a:br>
                        <a:rPr lang="tr-TR" sz="1700" dirty="0">
                          <a:effectLst/>
                        </a:rPr>
                      </a:br>
                      <a:r>
                        <a:rPr lang="tr-TR" sz="1700" dirty="0">
                          <a:solidFill>
                            <a:srgbClr val="FFFFFF"/>
                          </a:solidFill>
                          <a:effectLst/>
                        </a:rPr>
                        <a:t>Sırası</a:t>
                      </a:r>
                      <a:br>
                        <a:rPr lang="tr-TR" sz="1700" dirty="0">
                          <a:solidFill>
                            <a:srgbClr val="FFFFFF"/>
                          </a:solidFill>
                          <a:effectLst/>
                        </a:rPr>
                      </a:br>
                      <a:r>
                        <a:rPr lang="tr-TR" sz="1700" dirty="0">
                          <a:solidFill>
                            <a:srgbClr val="FFFFFF"/>
                          </a:solidFill>
                          <a:effectLst/>
                        </a:rPr>
                        <a:t>2022</a:t>
                      </a:r>
                    </a:p>
                    <a:p>
                      <a:pPr algn="ctr" fontAlgn="ctr"/>
                      <a:r>
                        <a:rPr lang="tr-TR" sz="1700" dirty="0">
                          <a:solidFill>
                            <a:srgbClr val="FFFFFF"/>
                          </a:solidFill>
                          <a:effectLst/>
                        </a:rPr>
                        <a:t>2021</a:t>
                      </a:r>
                      <a:br>
                        <a:rPr lang="tr-TR" sz="1700" dirty="0">
                          <a:solidFill>
                            <a:srgbClr val="FFFFFF"/>
                          </a:solidFill>
                          <a:effectLst/>
                        </a:rPr>
                      </a:br>
                      <a:r>
                        <a:rPr lang="tr-TR" sz="1700" dirty="0">
                          <a:solidFill>
                            <a:srgbClr val="FFFFFF"/>
                          </a:solidFill>
                          <a:effectLst/>
                        </a:rPr>
                        <a:t>2020</a:t>
                      </a:r>
                      <a:br>
                        <a:rPr lang="tr-TR" sz="1700" dirty="0">
                          <a:effectLst/>
                        </a:rPr>
                      </a:br>
                      <a:r>
                        <a:rPr lang="tr-TR" sz="1700" dirty="0">
                          <a:solidFill>
                            <a:srgbClr val="FFFFFF"/>
                          </a:solidFill>
                          <a:effectLst/>
                        </a:rPr>
                        <a:t>2019</a:t>
                      </a:r>
                      <a:br>
                        <a:rPr lang="tr-TR" sz="1700" dirty="0">
                          <a:effectLst/>
                        </a:rPr>
                      </a:br>
                      <a:r>
                        <a:rPr lang="tr-TR" sz="1700" dirty="0">
                          <a:solidFill>
                            <a:srgbClr val="FFFFFF"/>
                          </a:solidFill>
                          <a:effectLst/>
                        </a:rPr>
                        <a:t>2018</a:t>
                      </a:r>
                      <a:endParaRPr lang="tr-TR"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tc>
                  <a:txBody>
                    <a:bodyPr/>
                    <a:lstStyle/>
                    <a:p>
                      <a:pPr algn="ctr" fontAlgn="ctr"/>
                      <a:r>
                        <a:rPr lang="es-ES" sz="1700" dirty="0">
                          <a:solidFill>
                            <a:srgbClr val="FFFFFF"/>
                          </a:solidFill>
                          <a:effectLst/>
                        </a:rPr>
                        <a:t>Taban</a:t>
                      </a:r>
                      <a:br>
                        <a:rPr lang="es-ES" sz="1700" dirty="0">
                          <a:effectLst/>
                        </a:rPr>
                      </a:br>
                      <a:r>
                        <a:rPr lang="es-ES" sz="1700" dirty="0">
                          <a:solidFill>
                            <a:srgbClr val="FFFFFF"/>
                          </a:solidFill>
                          <a:effectLst/>
                        </a:rPr>
                        <a:t>Puanı</a:t>
                      </a:r>
                      <a:br>
                        <a:rPr lang="es-ES" sz="1700" dirty="0">
                          <a:solidFill>
                            <a:srgbClr val="FFFFFF"/>
                          </a:solidFill>
                          <a:effectLst/>
                        </a:rPr>
                      </a:br>
                      <a:r>
                        <a:rPr lang="tr-TR" sz="1700" dirty="0">
                          <a:solidFill>
                            <a:srgbClr val="FFFFFF"/>
                          </a:solidFill>
                          <a:effectLst/>
                        </a:rPr>
                        <a:t>2022</a:t>
                      </a:r>
                    </a:p>
                    <a:p>
                      <a:pPr algn="ctr" fontAlgn="ctr"/>
                      <a:r>
                        <a:rPr lang="es-ES" sz="1700" dirty="0">
                          <a:solidFill>
                            <a:srgbClr val="FFFFFF"/>
                          </a:solidFill>
                          <a:effectLst/>
                        </a:rPr>
                        <a:t>2021</a:t>
                      </a:r>
                      <a:br>
                        <a:rPr lang="es-ES" sz="1700" dirty="0">
                          <a:solidFill>
                            <a:srgbClr val="FFFFFF"/>
                          </a:solidFill>
                          <a:effectLst/>
                        </a:rPr>
                      </a:br>
                      <a:r>
                        <a:rPr lang="es-ES" sz="1700" dirty="0">
                          <a:solidFill>
                            <a:srgbClr val="FFFFFF"/>
                          </a:solidFill>
                          <a:effectLst/>
                        </a:rPr>
                        <a:t>2020</a:t>
                      </a:r>
                      <a:br>
                        <a:rPr lang="es-ES" sz="1700" dirty="0">
                          <a:effectLst/>
                        </a:rPr>
                      </a:br>
                      <a:r>
                        <a:rPr lang="es-ES" sz="1700" dirty="0">
                          <a:solidFill>
                            <a:srgbClr val="FFFFFF"/>
                          </a:solidFill>
                          <a:effectLst/>
                        </a:rPr>
                        <a:t>2019</a:t>
                      </a:r>
                      <a:br>
                        <a:rPr lang="es-ES" sz="1700" dirty="0">
                          <a:effectLst/>
                        </a:rPr>
                      </a:br>
                      <a:r>
                        <a:rPr lang="es-ES" sz="1700" dirty="0">
                          <a:solidFill>
                            <a:srgbClr val="FFFFFF"/>
                          </a:solidFill>
                          <a:effectLst/>
                        </a:rPr>
                        <a:t>2018</a:t>
                      </a:r>
                      <a:endParaRPr lang="es-ES" sz="1700" dirty="0">
                        <a:effectLst/>
                      </a:endParaRPr>
                    </a:p>
                  </a:txBody>
                  <a:tcPr marL="17859" marR="17859" marT="17859" marB="17859" anchor="ctr">
                    <a:lnL w="9525" cap="flat" cmpd="sng" algn="ctr">
                      <a:solidFill>
                        <a:srgbClr val="E9ECEF"/>
                      </a:solidFill>
                      <a:prstDash val="solid"/>
                      <a:round/>
                      <a:headEnd type="none" w="med" len="med"/>
                      <a:tailEnd type="none" w="med" len="med"/>
                    </a:lnL>
                    <a:lnR w="9525" cap="flat" cmpd="sng" algn="ctr">
                      <a:solidFill>
                        <a:srgbClr val="E9ECEF"/>
                      </a:solidFill>
                      <a:prstDash val="solid"/>
                      <a:round/>
                      <a:headEnd type="none" w="med" len="med"/>
                      <a:tailEnd type="none" w="med" len="med"/>
                    </a:lnR>
                    <a:lnT w="9525" cap="flat" cmpd="sng" algn="ctr">
                      <a:solidFill>
                        <a:srgbClr val="E9ECEF"/>
                      </a:solidFill>
                      <a:prstDash val="solid"/>
                      <a:round/>
                      <a:headEnd type="none" w="med" len="med"/>
                      <a:tailEnd type="none" w="med" len="med"/>
                    </a:lnT>
                    <a:lnB w="9525" cap="flat" cmpd="sng" algn="ctr">
                      <a:solidFill>
                        <a:srgbClr val="E9ECEF"/>
                      </a:solidFill>
                      <a:prstDash val="solid"/>
                      <a:round/>
                      <a:headEnd type="none" w="med" len="med"/>
                      <a:tailEnd type="none" w="med" len="med"/>
                    </a:lnB>
                    <a:solidFill>
                      <a:srgbClr val="EF9B18"/>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819027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1 Başlık"/>
          <p:cNvSpPr txBox="1">
            <a:spLocks/>
          </p:cNvSpPr>
          <p:nvPr/>
        </p:nvSpPr>
        <p:spPr>
          <a:xfrm>
            <a:off x="1763688" y="30596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2" name="Dikdörtgen 1"/>
          <p:cNvSpPr>
            <a:spLocks noChangeArrowheads="1"/>
          </p:cNvSpPr>
          <p:nvPr/>
        </p:nvSpPr>
        <p:spPr bwMode="auto">
          <a:xfrm>
            <a:off x="3124200" y="2167261"/>
            <a:ext cx="2276475" cy="942975"/>
          </a:xfrm>
          <a:prstGeom prst="rect">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Bölüm Başkanı/</a:t>
            </a:r>
            <a:endParaRPr kumimoji="0" lang="tr-TR" altLang="tr-TR" sz="800" b="0"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Endüstri Mühendisliği ABD Başkanı</a:t>
            </a:r>
            <a:endParaRPr kumimoji="0" lang="tr-TR" altLang="tr-TR" sz="800" b="0"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Prof. Dr. Ali KOKANGÜL</a:t>
            </a:r>
            <a:endParaRPr kumimoji="0" lang="tr-TR" altLang="tr-TR" sz="1800" b="0" i="0" u="none" strike="noStrike" cap="none" normalizeH="0" baseline="0">
              <a:ln>
                <a:noFill/>
              </a:ln>
              <a:solidFill>
                <a:schemeClr val="tx1"/>
              </a:solidFill>
              <a:effectLst/>
              <a:latin typeface="Arial" pitchFamily="34" charset="0"/>
              <a:cs typeface="Arial" pitchFamily="34" charset="0"/>
            </a:endParaRPr>
          </a:p>
        </p:txBody>
      </p:sp>
      <p:sp>
        <p:nvSpPr>
          <p:cNvPr id="3" name="Dikdörtgen 2"/>
          <p:cNvSpPr>
            <a:spLocks noChangeArrowheads="1"/>
          </p:cNvSpPr>
          <p:nvPr/>
        </p:nvSpPr>
        <p:spPr bwMode="auto">
          <a:xfrm>
            <a:off x="3275856" y="4315419"/>
            <a:ext cx="2371725" cy="828675"/>
          </a:xfrm>
          <a:prstGeom prst="rect">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Bölüm Başkan Yardımcısı</a:t>
            </a:r>
            <a:endParaRPr kumimoji="0" lang="tr-TR" altLang="tr-TR" sz="800" b="0"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Doç. Dr. Melik KOYUNCU</a:t>
            </a:r>
            <a:endParaRPr kumimoji="0" lang="tr-TR" altLang="tr-TR" sz="1800" b="0" i="0" u="none" strike="noStrike" cap="none" normalizeH="0" baseline="0">
              <a:ln>
                <a:noFill/>
              </a:ln>
              <a:solidFill>
                <a:schemeClr val="tx1"/>
              </a:solidFill>
              <a:effectLst/>
              <a:latin typeface="Arial" pitchFamily="34" charset="0"/>
              <a:cs typeface="Arial" pitchFamily="34" charset="0"/>
            </a:endParaRPr>
          </a:p>
        </p:txBody>
      </p:sp>
      <p:sp>
        <p:nvSpPr>
          <p:cNvPr id="8" name="Dikdörtgen 4"/>
          <p:cNvSpPr>
            <a:spLocks noChangeArrowheads="1"/>
          </p:cNvSpPr>
          <p:nvPr/>
        </p:nvSpPr>
        <p:spPr bwMode="auto">
          <a:xfrm>
            <a:off x="264318" y="4315418"/>
            <a:ext cx="2286001" cy="828675"/>
          </a:xfrm>
          <a:prstGeom prst="rect">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Sekreterlik</a:t>
            </a:r>
            <a:endParaRPr kumimoji="0" lang="tr-TR" altLang="tr-TR" sz="1800" b="0" i="0" u="none" strike="noStrike" cap="none" normalizeH="0" baseline="0">
              <a:ln>
                <a:noFill/>
              </a:ln>
              <a:solidFill>
                <a:schemeClr val="tx1"/>
              </a:solidFill>
              <a:effectLst/>
              <a:latin typeface="Arial" pitchFamily="34" charset="0"/>
              <a:cs typeface="Arial" pitchFamily="34" charset="0"/>
            </a:endParaRPr>
          </a:p>
        </p:txBody>
      </p:sp>
      <p:cxnSp>
        <p:nvCxnSpPr>
          <p:cNvPr id="10" name="Düz Bağlayıcı 9"/>
          <p:cNvCxnSpPr>
            <a:cxnSpLocks/>
            <a:endCxn id="8" idx="0"/>
          </p:cNvCxnSpPr>
          <p:nvPr/>
        </p:nvCxnSpPr>
        <p:spPr>
          <a:xfrm flipH="1">
            <a:off x="1407319" y="3110236"/>
            <a:ext cx="2902743" cy="1205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Düz Bağlayıcı 10"/>
          <p:cNvCxnSpPr>
            <a:stCxn id="2" idx="2"/>
            <a:endCxn id="3" idx="0"/>
          </p:cNvCxnSpPr>
          <p:nvPr/>
        </p:nvCxnSpPr>
        <p:spPr>
          <a:xfrm>
            <a:off x="4262438" y="3110236"/>
            <a:ext cx="199281" cy="120518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2" name="Dikdörtgen 2">
            <a:extLst>
              <a:ext uri="{FF2B5EF4-FFF2-40B4-BE49-F238E27FC236}">
                <a16:creationId xmlns:a16="http://schemas.microsoft.com/office/drawing/2014/main" id="{082F3E4A-6907-23EE-2950-325155D15E61}"/>
              </a:ext>
            </a:extLst>
          </p:cNvPr>
          <p:cNvSpPr>
            <a:spLocks noChangeArrowheads="1"/>
          </p:cNvSpPr>
          <p:nvPr/>
        </p:nvSpPr>
        <p:spPr bwMode="auto">
          <a:xfrm>
            <a:off x="6372200" y="4315418"/>
            <a:ext cx="2371725" cy="828675"/>
          </a:xfrm>
          <a:prstGeom prst="rect">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1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Yöneylem</a:t>
            </a:r>
            <a:r>
              <a:rPr kumimoji="0" lang="en-US" alt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ABD </a:t>
            </a:r>
            <a:r>
              <a:rPr kumimoji="0" lang="en-US" altLang="tr-TR" sz="11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Başkanı</a:t>
            </a:r>
            <a:endParaRPr kumimoji="0" lang="tr-TR" altLang="tr-TR"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Prof. Dr. Cenk ŞAHİN</a:t>
            </a:r>
            <a:endParaRPr kumimoji="0" lang="tr-TR" altLang="tr-T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4" name="Düz Bağlayıcı 10">
            <a:extLst>
              <a:ext uri="{FF2B5EF4-FFF2-40B4-BE49-F238E27FC236}">
                <a16:creationId xmlns:a16="http://schemas.microsoft.com/office/drawing/2014/main" id="{1167E9ED-2237-81CB-BB4A-F1A5571E46DF}"/>
              </a:ext>
            </a:extLst>
          </p:cNvPr>
          <p:cNvCxnSpPr>
            <a:cxnSpLocks/>
            <a:stCxn id="2" idx="2"/>
            <a:endCxn id="12" idx="0"/>
          </p:cNvCxnSpPr>
          <p:nvPr/>
        </p:nvCxnSpPr>
        <p:spPr>
          <a:xfrm>
            <a:off x="4262438" y="3110236"/>
            <a:ext cx="3295625" cy="12051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70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1080635113"/>
              </p:ext>
            </p:extLst>
          </p:nvPr>
        </p:nvGraphicFramePr>
        <p:xfrm>
          <a:off x="395533" y="1628800"/>
          <a:ext cx="8012432" cy="1721129"/>
        </p:xfrm>
        <a:graphic>
          <a:graphicData uri="http://schemas.openxmlformats.org/drawingml/2006/table">
            <a:tbl>
              <a:tblPr firstRow="1" firstCol="1" bandRow="1">
                <a:tableStyleId>{5C22544A-7EE6-4342-B048-85BDC9FD1C3A}</a:tableStyleId>
              </a:tblPr>
              <a:tblGrid>
                <a:gridCol w="4006216">
                  <a:extLst>
                    <a:ext uri="{9D8B030D-6E8A-4147-A177-3AD203B41FA5}">
                      <a16:colId xmlns:a16="http://schemas.microsoft.com/office/drawing/2014/main" val="3145197782"/>
                    </a:ext>
                  </a:extLst>
                </a:gridCol>
                <a:gridCol w="4006216">
                  <a:extLst>
                    <a:ext uri="{9D8B030D-6E8A-4147-A177-3AD203B41FA5}">
                      <a16:colId xmlns:a16="http://schemas.microsoft.com/office/drawing/2014/main" val="612467094"/>
                    </a:ext>
                  </a:extLst>
                </a:gridCol>
              </a:tblGrid>
              <a:tr h="368813">
                <a:tc>
                  <a:txBody>
                    <a:bodyPr/>
                    <a:lstStyle/>
                    <a:p>
                      <a:pPr>
                        <a:lnSpc>
                          <a:spcPct val="150000"/>
                        </a:lnSpc>
                        <a:spcAft>
                          <a:spcPts val="0"/>
                        </a:spcAft>
                      </a:pPr>
                      <a:r>
                        <a:rPr lang="tr-TR" sz="1600" dirty="0">
                          <a:effectLst/>
                        </a:rPr>
                        <a:t> </a:t>
                      </a:r>
                      <a:r>
                        <a:rPr lang="tr-TR" sz="1800" dirty="0">
                          <a:effectLst/>
                        </a:rPr>
                        <a:t>AKADEMİK KADRO</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nSpc>
                          <a:spcPct val="150000"/>
                        </a:lnSpc>
                        <a:spcAft>
                          <a:spcPts val="0"/>
                        </a:spcAft>
                      </a:pPr>
                      <a:r>
                        <a:rPr lang="tr-TR" sz="1600" dirty="0">
                          <a:effectLst/>
                        </a:rPr>
                        <a:t>Sayı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719475"/>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Öğretim</a:t>
                      </a:r>
                      <a:r>
                        <a:rPr lang="tr-TR" sz="1400" baseline="0" dirty="0">
                          <a:effectLst/>
                          <a:latin typeface="+mn-lt"/>
                          <a:ea typeface="Calibri" panose="020F0502020204030204" pitchFamily="34" charset="0"/>
                          <a:cs typeface="Times New Roman" panose="02020603050405020304" pitchFamily="18" charset="0"/>
                        </a:rPr>
                        <a:t> Üyesi</a:t>
                      </a:r>
                      <a:endParaRPr lang="tr-TR"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8</a:t>
                      </a:r>
                    </a:p>
                  </a:txBody>
                  <a:tcPr marL="68580" marR="68580" marT="0" marB="0"/>
                </a:tc>
                <a:extLst>
                  <a:ext uri="{0D108BD9-81ED-4DB2-BD59-A6C34878D82A}">
                    <a16:rowId xmlns:a16="http://schemas.microsoft.com/office/drawing/2014/main" val="2476302889"/>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Öğretim Görevlisi</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2</a:t>
                      </a:r>
                    </a:p>
                  </a:txBody>
                  <a:tcPr marL="68580" marR="68580" marT="0" marB="0"/>
                </a:tc>
                <a:extLst>
                  <a:ext uri="{0D108BD9-81ED-4DB2-BD59-A6C34878D82A}">
                    <a16:rowId xmlns:a16="http://schemas.microsoft.com/office/drawing/2014/main" val="3778496708"/>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Araştırma Görevlisi</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5</a:t>
                      </a:r>
                    </a:p>
                  </a:txBody>
                  <a:tcPr marL="68580" marR="68580" marT="0" marB="0"/>
                </a:tc>
                <a:extLst>
                  <a:ext uri="{0D108BD9-81ED-4DB2-BD59-A6C34878D82A}">
                    <a16:rowId xmlns:a16="http://schemas.microsoft.com/office/drawing/2014/main" val="2930291860"/>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Yüksek Mühendis</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640063079"/>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1718123485"/>
              </p:ext>
            </p:extLst>
          </p:nvPr>
        </p:nvGraphicFramePr>
        <p:xfrm>
          <a:off x="395536" y="4797152"/>
          <a:ext cx="7992888" cy="1624194"/>
        </p:xfrm>
        <a:graphic>
          <a:graphicData uri="http://schemas.openxmlformats.org/drawingml/2006/table">
            <a:tbl>
              <a:tblPr firstRow="1" firstCol="1" bandRow="1">
                <a:tableStyleId>{5C22544A-7EE6-4342-B048-85BDC9FD1C3A}</a:tableStyleId>
              </a:tblPr>
              <a:tblGrid>
                <a:gridCol w="3996444">
                  <a:extLst>
                    <a:ext uri="{9D8B030D-6E8A-4147-A177-3AD203B41FA5}">
                      <a16:colId xmlns:a16="http://schemas.microsoft.com/office/drawing/2014/main" val="3145197782"/>
                    </a:ext>
                  </a:extLst>
                </a:gridCol>
                <a:gridCol w="3996444">
                  <a:extLst>
                    <a:ext uri="{9D8B030D-6E8A-4147-A177-3AD203B41FA5}">
                      <a16:colId xmlns:a16="http://schemas.microsoft.com/office/drawing/2014/main" val="612467094"/>
                    </a:ext>
                  </a:extLst>
                </a:gridCol>
              </a:tblGrid>
              <a:tr h="468855">
                <a:tc>
                  <a:txBody>
                    <a:bodyPr/>
                    <a:lstStyle/>
                    <a:p>
                      <a:pPr>
                        <a:lnSpc>
                          <a:spcPct val="150000"/>
                        </a:lnSpc>
                        <a:spcAft>
                          <a:spcPts val="0"/>
                        </a:spcAft>
                      </a:pPr>
                      <a:r>
                        <a:rPr lang="tr-TR" sz="1400" b="1" dirty="0">
                          <a:effectLst/>
                          <a:latin typeface="+mn-lt"/>
                        </a:rPr>
                        <a:t> </a:t>
                      </a:r>
                      <a:r>
                        <a:rPr lang="tr-TR" sz="1800" b="1" dirty="0">
                          <a:effectLst/>
                          <a:latin typeface="+mn-lt"/>
                        </a:rPr>
                        <a:t>ÖĞRENCİLERİMİZ</a:t>
                      </a:r>
                      <a:endParaRPr lang="tr-TR" sz="1800" b="1"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nSpc>
                          <a:spcPct val="150000"/>
                        </a:lnSpc>
                        <a:spcAft>
                          <a:spcPts val="0"/>
                        </a:spcAft>
                      </a:pP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719475"/>
                  </a:ext>
                </a:extLst>
              </a:tr>
              <a:tr h="291243">
                <a:tc>
                  <a:txBody>
                    <a:bodyPr/>
                    <a:lstStyle/>
                    <a:p>
                      <a:pPr>
                        <a:lnSpc>
                          <a:spcPct val="150000"/>
                        </a:lnSpc>
                        <a:spcAft>
                          <a:spcPts val="0"/>
                        </a:spcAft>
                      </a:pPr>
                      <a:r>
                        <a:rPr lang="tr-TR" sz="1400" b="1" dirty="0">
                          <a:effectLst/>
                        </a:rPr>
                        <a:t>Öğrenci Kontenjanı</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tr-TR" sz="1400" b="1" dirty="0">
                          <a:effectLst/>
                          <a:latin typeface="+mn-lt"/>
                          <a:ea typeface="+mn-ea"/>
                          <a:cs typeface="+mn-cs"/>
                        </a:rPr>
                        <a:t>72</a:t>
                      </a:r>
                      <a:endParaRPr lang="tr-TR" sz="14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302889"/>
                  </a:ext>
                </a:extLst>
              </a:tr>
              <a:tr h="288032">
                <a:tc>
                  <a:txBody>
                    <a:bodyPr/>
                    <a:lstStyle/>
                    <a:p>
                      <a:pPr>
                        <a:lnSpc>
                          <a:spcPct val="150000"/>
                        </a:lnSpc>
                        <a:spcAft>
                          <a:spcPts val="0"/>
                        </a:spcAft>
                      </a:pPr>
                      <a:r>
                        <a:rPr lang="tr-TR" sz="1400" b="1" dirty="0">
                          <a:effectLst/>
                        </a:rPr>
                        <a:t>Lisans Öğrenci Sayısı</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tr-TR" sz="1400" b="1" dirty="0">
                          <a:effectLst/>
                          <a:latin typeface="+mn-lt"/>
                          <a:ea typeface="+mn-ea"/>
                          <a:cs typeface="+mn-cs"/>
                        </a:rPr>
                        <a:t>371</a:t>
                      </a:r>
                      <a:endParaRPr lang="tr-TR" sz="14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8496708"/>
                  </a:ext>
                </a:extLst>
              </a:tr>
              <a:tr h="288032">
                <a:tc>
                  <a:txBody>
                    <a:bodyPr/>
                    <a:lstStyle/>
                    <a:p>
                      <a:pPr>
                        <a:lnSpc>
                          <a:spcPct val="150000"/>
                        </a:lnSpc>
                        <a:spcAft>
                          <a:spcPts val="0"/>
                        </a:spcAft>
                      </a:pPr>
                      <a:r>
                        <a:rPr lang="tr-TR" sz="1400" b="1" dirty="0">
                          <a:effectLst/>
                        </a:rPr>
                        <a:t>Y. Lisans Öğrenci Sayısı</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39</a:t>
                      </a:r>
                    </a:p>
                  </a:txBody>
                  <a:tcPr marL="68580" marR="68580" marT="0" marB="0"/>
                </a:tc>
                <a:extLst>
                  <a:ext uri="{0D108BD9-81ED-4DB2-BD59-A6C34878D82A}">
                    <a16:rowId xmlns:a16="http://schemas.microsoft.com/office/drawing/2014/main" val="2930291860"/>
                  </a:ext>
                </a:extLst>
              </a:tr>
              <a:tr h="288032">
                <a:tc>
                  <a:txBody>
                    <a:bodyPr/>
                    <a:lstStyle/>
                    <a:p>
                      <a:pPr>
                        <a:lnSpc>
                          <a:spcPct val="150000"/>
                        </a:lnSpc>
                        <a:spcAft>
                          <a:spcPts val="0"/>
                        </a:spcAft>
                      </a:pPr>
                      <a:r>
                        <a:rPr lang="tr-TR" sz="1400" b="1" dirty="0">
                          <a:effectLst/>
                        </a:rPr>
                        <a:t>Doktora Öğrenci Sayısı</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22</a:t>
                      </a:r>
                    </a:p>
                  </a:txBody>
                  <a:tcPr marL="68580" marR="68580" marT="0" marB="0"/>
                </a:tc>
                <a:extLst>
                  <a:ext uri="{0D108BD9-81ED-4DB2-BD59-A6C34878D82A}">
                    <a16:rowId xmlns:a16="http://schemas.microsoft.com/office/drawing/2014/main" val="640063079"/>
                  </a:ext>
                </a:extLst>
              </a:tr>
            </a:tbl>
          </a:graphicData>
        </a:graphic>
      </p:graphicFrame>
      <p:sp>
        <p:nvSpPr>
          <p:cNvPr id="3" name="Dikdörtgen 2"/>
          <p:cNvSpPr/>
          <p:nvPr/>
        </p:nvSpPr>
        <p:spPr>
          <a:xfrm>
            <a:off x="370632" y="6516052"/>
            <a:ext cx="8170605" cy="369332"/>
          </a:xfrm>
          <a:prstGeom prst="rect">
            <a:avLst/>
          </a:prstGeom>
        </p:spPr>
        <p:txBody>
          <a:bodyPr wrap="square">
            <a:spAutoFit/>
          </a:bodyPr>
          <a:lstStyle/>
          <a:p>
            <a:r>
              <a:rPr lang="tr-TR" dirty="0">
                <a:solidFill>
                  <a:srgbClr val="FF0000"/>
                </a:solidFill>
              </a:rPr>
              <a:t>Yüksek lisans mezun sayımız   153, doktora öğrenci sayımız  45  öğrencidir.</a:t>
            </a:r>
          </a:p>
        </p:txBody>
      </p:sp>
      <p:pic>
        <p:nvPicPr>
          <p:cNvPr id="12" name="Picture 2" descr="çukurova üniversitesi mühendislik fakültesi amblem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1 Başlık"/>
          <p:cNvSpPr txBox="1">
            <a:spLocks/>
          </p:cNvSpPr>
          <p:nvPr/>
        </p:nvSpPr>
        <p:spPr>
          <a:xfrm>
            <a:off x="1763688" y="44624"/>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
        <p:nvSpPr>
          <p:cNvPr id="2" name="1 Başlık"/>
          <p:cNvSpPr>
            <a:spLocks noGrp="1"/>
          </p:cNvSpPr>
          <p:nvPr>
            <p:ph type="title"/>
          </p:nvPr>
        </p:nvSpPr>
        <p:spPr>
          <a:xfrm>
            <a:off x="1403648" y="980728"/>
            <a:ext cx="6228184" cy="936104"/>
          </a:xfrm>
        </p:spPr>
        <p:txBody>
          <a:bodyPr>
            <a:normAutofit/>
          </a:bodyPr>
          <a:lstStyle/>
          <a:p>
            <a:pPr marL="0" indent="0" algn="ctr">
              <a:buNone/>
            </a:pPr>
            <a:r>
              <a:rPr lang="tr-TR" sz="2800" b="1" dirty="0">
                <a:solidFill>
                  <a:srgbClr val="FF0000"/>
                </a:solidFill>
              </a:rPr>
              <a:t>Kadromuz ve Öğrencilerimiz</a:t>
            </a:r>
          </a:p>
        </p:txBody>
      </p:sp>
      <p:graphicFrame>
        <p:nvGraphicFramePr>
          <p:cNvPr id="16" name="Tablo 15"/>
          <p:cNvGraphicFramePr>
            <a:graphicFrameLocks noGrp="1"/>
          </p:cNvGraphicFramePr>
          <p:nvPr>
            <p:extLst>
              <p:ext uri="{D42A27DB-BD31-4B8C-83A1-F6EECF244321}">
                <p14:modId xmlns:p14="http://schemas.microsoft.com/office/powerpoint/2010/main" val="2996348462"/>
              </p:ext>
            </p:extLst>
          </p:nvPr>
        </p:nvGraphicFramePr>
        <p:xfrm>
          <a:off x="395536" y="3371435"/>
          <a:ext cx="8012428" cy="1383050"/>
        </p:xfrm>
        <a:graphic>
          <a:graphicData uri="http://schemas.openxmlformats.org/drawingml/2006/table">
            <a:tbl>
              <a:tblPr firstRow="1" firstCol="1" bandRow="1">
                <a:tableStyleId>{5C22544A-7EE6-4342-B048-85BDC9FD1C3A}</a:tableStyleId>
              </a:tblPr>
              <a:tblGrid>
                <a:gridCol w="4006214">
                  <a:extLst>
                    <a:ext uri="{9D8B030D-6E8A-4147-A177-3AD203B41FA5}">
                      <a16:colId xmlns:a16="http://schemas.microsoft.com/office/drawing/2014/main" val="3145197782"/>
                    </a:ext>
                  </a:extLst>
                </a:gridCol>
                <a:gridCol w="4006214">
                  <a:extLst>
                    <a:ext uri="{9D8B030D-6E8A-4147-A177-3AD203B41FA5}">
                      <a16:colId xmlns:a16="http://schemas.microsoft.com/office/drawing/2014/main" val="612467094"/>
                    </a:ext>
                  </a:extLst>
                </a:gridCol>
              </a:tblGrid>
              <a:tr h="368813">
                <a:tc>
                  <a:txBody>
                    <a:bodyPr/>
                    <a:lstStyle/>
                    <a:p>
                      <a:pPr>
                        <a:lnSpc>
                          <a:spcPct val="150000"/>
                        </a:lnSpc>
                        <a:spcAft>
                          <a:spcPts val="0"/>
                        </a:spcAft>
                      </a:pPr>
                      <a:r>
                        <a:rPr lang="tr-TR" sz="1600" dirty="0">
                          <a:effectLst/>
                        </a:rPr>
                        <a:t>İDARİ </a:t>
                      </a:r>
                      <a:r>
                        <a:rPr lang="tr-TR" sz="1800" dirty="0">
                          <a:effectLst/>
                        </a:rPr>
                        <a:t>KADRO</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nSpc>
                          <a:spcPct val="150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719475"/>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Şef</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2476302889"/>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Teknisyen</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3778496708"/>
                  </a:ext>
                </a:extLst>
              </a:tr>
              <a:tr h="338079">
                <a:tc>
                  <a:txBody>
                    <a:bodyPr/>
                    <a:lstStyle/>
                    <a:p>
                      <a:pPr>
                        <a:lnSpc>
                          <a:spcPct val="150000"/>
                        </a:lnSpc>
                        <a:spcAft>
                          <a:spcPts val="0"/>
                        </a:spcAft>
                      </a:pPr>
                      <a:r>
                        <a:rPr lang="tr-TR" sz="1400" dirty="0">
                          <a:effectLst/>
                          <a:latin typeface="+mn-lt"/>
                          <a:ea typeface="Calibri" panose="020F0502020204030204" pitchFamily="34" charset="0"/>
                          <a:cs typeface="Times New Roman" panose="02020603050405020304" pitchFamily="18" charset="0"/>
                        </a:rPr>
                        <a:t>Teknisyen Yardımcısı</a:t>
                      </a:r>
                    </a:p>
                  </a:txBody>
                  <a:tcPr marL="68580" marR="68580" marT="0" marB="0"/>
                </a:tc>
                <a:tc>
                  <a:txBody>
                    <a:bodyPr/>
                    <a:lstStyle/>
                    <a:p>
                      <a:pPr>
                        <a:lnSpc>
                          <a:spcPct val="150000"/>
                        </a:lnSpc>
                        <a:spcAft>
                          <a:spcPts val="0"/>
                        </a:spcAft>
                      </a:pPr>
                      <a:r>
                        <a:rPr lang="tr-TR" sz="1400" b="1"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2930291860"/>
                  </a:ext>
                </a:extLst>
              </a:tr>
            </a:tbl>
          </a:graphicData>
        </a:graphic>
      </p:graphicFrame>
    </p:spTree>
    <p:extLst>
      <p:ext uri="{BB962C8B-B14F-4D97-AF65-F5344CB8AC3E}">
        <p14:creationId xmlns:p14="http://schemas.microsoft.com/office/powerpoint/2010/main" val="3275544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4418723" y="1412776"/>
            <a:ext cx="4552950" cy="4752528"/>
          </a:xfrm>
          <a:prstGeom prst="rect">
            <a:avLst/>
          </a:prstGeom>
        </p:spPr>
      </p:pic>
      <p:pic>
        <p:nvPicPr>
          <p:cNvPr id="4" name="Resim 3"/>
          <p:cNvPicPr>
            <a:picLocks noChangeAspect="1"/>
          </p:cNvPicPr>
          <p:nvPr/>
        </p:nvPicPr>
        <p:blipFill>
          <a:blip r:embed="rId3"/>
          <a:stretch>
            <a:fillRect/>
          </a:stretch>
        </p:blipFill>
        <p:spPr>
          <a:xfrm>
            <a:off x="291373" y="1412776"/>
            <a:ext cx="4127350" cy="4752528"/>
          </a:xfrm>
          <a:prstGeom prst="rect">
            <a:avLst/>
          </a:prstGeom>
        </p:spPr>
      </p:pic>
      <p:pic>
        <p:nvPicPr>
          <p:cNvPr id="8" name="Picture 2" descr="çukurova üniversitesi mühendislik fakültesi amblem ile ilgili görsel sonucu">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92" y="44624"/>
            <a:ext cx="1101832" cy="1098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129" y="44624"/>
            <a:ext cx="1113490" cy="1098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1 Başlık"/>
          <p:cNvSpPr txBox="1">
            <a:spLocks/>
          </p:cNvSpPr>
          <p:nvPr/>
        </p:nvSpPr>
        <p:spPr>
          <a:xfrm>
            <a:off x="1763688" y="116632"/>
            <a:ext cx="5472608" cy="96279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tr-TR" sz="2800" dirty="0"/>
              <a:t>Çukurova Üniversitesi</a:t>
            </a:r>
            <a:br>
              <a:rPr lang="tr-TR" sz="2800" dirty="0"/>
            </a:br>
            <a:r>
              <a:rPr lang="tr-TR" sz="2800" dirty="0"/>
              <a:t>Endüstri Mühendisliği Bölümü</a:t>
            </a:r>
          </a:p>
        </p:txBody>
      </p:sp>
    </p:spTree>
    <p:extLst>
      <p:ext uri="{BB962C8B-B14F-4D97-AF65-F5344CB8AC3E}">
        <p14:creationId xmlns:p14="http://schemas.microsoft.com/office/powerpoint/2010/main" val="4272861719"/>
      </p:ext>
    </p:extLst>
  </p:cSld>
  <p:clrMapOvr>
    <a:masterClrMapping/>
  </p:clrMapOvr>
  <p:transition spd="slow">
    <p:randomBar dir="vert"/>
  </p:transition>
</p:sld>
</file>

<file path=ppt/theme/theme1.xml><?xml version="1.0" encoding="utf-8"?>
<a:theme xmlns:a="http://schemas.openxmlformats.org/drawingml/2006/main" name="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1270</TotalTime>
  <Words>1491</Words>
  <Application>Microsoft Office PowerPoint</Application>
  <PresentationFormat>On-screen Show (4:3)</PresentationFormat>
  <Paragraphs>233</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Georgia</vt:lpstr>
      <vt:lpstr>Trebuchet MS</vt:lpstr>
      <vt:lpstr>Verdana</vt:lpstr>
      <vt:lpstr>Wingdings</vt:lpstr>
      <vt:lpstr>Hava Akımı</vt:lpstr>
      <vt:lpstr>ÇUKUROVA ÜNİVERSİTESİ  ENDÜSTRİ MÜHENDİSLİĞİ BÖLÜMÜ</vt:lpstr>
      <vt:lpstr>PowerPoint Presentation</vt:lpstr>
      <vt:lpstr>PowerPoint Presentation</vt:lpstr>
      <vt:lpstr>PowerPoint Presentation</vt:lpstr>
      <vt:lpstr>PowerPoint Presentation</vt:lpstr>
      <vt:lpstr>PowerPoint Presentation</vt:lpstr>
      <vt:lpstr>PowerPoint Presentation</vt:lpstr>
      <vt:lpstr>Kadromuz ve Öğrencilerimiz</vt:lpstr>
      <vt:lpstr>PowerPoint Presentation</vt:lpstr>
      <vt:lpstr>Bilgisayar Laboratuvarı</vt:lpstr>
      <vt:lpstr>Yöneylem ve Simülasyon Laboratuvarları</vt:lpstr>
      <vt:lpstr>DEĞİŞİM PROGRAMLARI</vt:lpstr>
      <vt:lpstr>ERASMUS</vt:lpstr>
      <vt:lpstr>ERASMUS</vt:lpstr>
      <vt:lpstr>ERASMUS</vt:lpstr>
      <vt:lpstr>ERASMUS</vt:lpstr>
      <vt:lpstr>FARABİ</vt:lpstr>
      <vt:lpstr>FARABİ</vt:lpstr>
      <vt:lpstr>MEVLANA</vt:lpstr>
      <vt:lpstr>Endüstride Uygulamalı Mühendislik Eğitimi (EUME)</vt:lpstr>
      <vt:lpstr>Endüstride Uygulamalı Mühendislik Eğitimi (EUME)</vt:lpstr>
      <vt:lpstr>Endüstride Uygulamalı Mühendislik Eğitimi (EUME)</vt:lpstr>
      <vt:lpstr>Çukurova Üniversitesi Endüstri Mühendisliği Mezunlar Derneği</vt:lpstr>
      <vt:lpstr>PowerPoint Presentation</vt:lpstr>
      <vt:lpstr>PowerPoint Presentation</vt:lpstr>
      <vt:lpstr>PowerPoint Presentation</vt:lpstr>
      <vt:lpstr>PowerPoint Presentation</vt:lpstr>
      <vt:lpstr>CUEMM VE EMÖT TARAFINDAN GERÇEKLEŞTİRİLEN FAALİYETLER VE ETKİNLİKLER</vt:lpstr>
      <vt:lpstr>FAALİYETLER</vt:lpstr>
      <vt:lpstr>EMÖT SEKTÖR ZİRVESİ</vt:lpstr>
      <vt:lpstr>EMÖT Türkiye Endüstri Mühendisleri Öğrenci Buluşması (TEMÖB)</vt:lpstr>
      <vt:lpstr>1.Endüstri ve İşletme Mühendisliği Kongresi ve XII. Endüstri ve İşletme Mühendisliği Kurultayı</vt:lpstr>
      <vt:lpstr>PowerPoint Presentation</vt:lpstr>
      <vt:lpstr>EMÖT VAKA   ANALİZİ YARIŞMASI</vt:lpstr>
      <vt:lpstr>EMÖT KARDEŞ KÖY OKULU PROJESİ</vt:lpstr>
      <vt:lpstr>ETKİNLİKLER</vt:lpstr>
      <vt:lpstr>EMÖT Teknik Gezi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Endüstri Mühendisliği Bölümü İletişim Bilgilerimiz</vt:lpstr>
      <vt:lpstr>DAHA İYİYİ YAPABİLMEK İÇİN BİZİ TERCİH EDİN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ÇUKUROVA ÜNİVERSİTESİ  ENDÜSTRİ MÜHENDİSLİĞİ BÖLÜMÜ</dc:title>
  <dc:creator>Olcay</dc:creator>
  <cp:lastModifiedBy>Can Doran</cp:lastModifiedBy>
  <cp:revision>158</cp:revision>
  <dcterms:created xsi:type="dcterms:W3CDTF">2019-11-14T06:55:10Z</dcterms:created>
  <dcterms:modified xsi:type="dcterms:W3CDTF">2024-04-26T10:24:42Z</dcterms:modified>
</cp:coreProperties>
</file>